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1"/>
  </p:notesMasterIdLst>
  <p:handoutMasterIdLst>
    <p:handoutMasterId r:id="rId22"/>
  </p:handoutMasterIdLst>
  <p:sldIdLst>
    <p:sldId id="315" r:id="rId5"/>
    <p:sldId id="333" r:id="rId6"/>
    <p:sldId id="324" r:id="rId7"/>
    <p:sldId id="322" r:id="rId8"/>
    <p:sldId id="323" r:id="rId9"/>
    <p:sldId id="327" r:id="rId10"/>
    <p:sldId id="328" r:id="rId11"/>
    <p:sldId id="329" r:id="rId12"/>
    <p:sldId id="330" r:id="rId13"/>
    <p:sldId id="331" r:id="rId14"/>
    <p:sldId id="332" r:id="rId15"/>
    <p:sldId id="334" r:id="rId16"/>
    <p:sldId id="335" r:id="rId17"/>
    <p:sldId id="336" r:id="rId18"/>
    <p:sldId id="337" r:id="rId19"/>
    <p:sldId id="338" r:id="rId20"/>
  </p:sldIdLst>
  <p:sldSz cx="9144000" cy="6858000" type="screen4x3"/>
  <p:notesSz cx="6807200" cy="99393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113學年度共備內容與說明" id="{2ACE0EF7-4158-4DFC-8183-2B938385779F}">
          <p14:sldIdLst>
            <p14:sldId id="315"/>
            <p14:sldId id="333"/>
          </p14:sldIdLst>
        </p14:section>
        <p14:section name="第一次共備（9月）" id="{A539F5DD-0A55-4245-A7A4-46EB4E7C6B5F}">
          <p14:sldIdLst>
            <p14:sldId id="324"/>
            <p14:sldId id="322"/>
            <p14:sldId id="323"/>
          </p14:sldIdLst>
        </p14:section>
        <p14:section name="第二次共備（10月直播）" id="{67B30D29-68BF-46D0-9DC0-FFC46796BF99}">
          <p14:sldIdLst>
            <p14:sldId id="327"/>
          </p14:sldIdLst>
        </p14:section>
        <p14:section name="第三次共備（11月）" id="{CC3EFD31-53F7-4AFF-AEA1-FEFF966CB5CC}">
          <p14:sldIdLst>
            <p14:sldId id="328"/>
            <p14:sldId id="329"/>
            <p14:sldId id="330"/>
            <p14:sldId id="331"/>
          </p14:sldIdLst>
        </p14:section>
        <p14:section name="第四次共備（上學期期末共備）" id="{0CFA4326-A3C2-4767-A690-CAE494A9D13F}">
          <p14:sldIdLst>
            <p14:sldId id="332"/>
            <p14:sldId id="334"/>
            <p14:sldId id="335"/>
            <p14:sldId id="336"/>
            <p14:sldId id="337"/>
            <p14:sldId id="33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4CA240"/>
    <a:srgbClr val="CCFFCC"/>
    <a:srgbClr val="008000"/>
    <a:srgbClr val="009900"/>
    <a:srgbClr val="B1D9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406" autoAdjust="0"/>
    <p:restoredTop sz="94280" autoAdjust="0"/>
  </p:normalViewPr>
  <p:slideViewPr>
    <p:cSldViewPr>
      <p:cViewPr varScale="1">
        <p:scale>
          <a:sx n="96" d="100"/>
          <a:sy n="96" d="100"/>
        </p:scale>
        <p:origin x="1256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6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5839" y="0"/>
            <a:ext cx="2949786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E322AC-A488-4659-9CE7-51AC5DC47D73}" type="datetimeFigureOut">
              <a:rPr lang="zh-TW" altLang="en-US" smtClean="0"/>
              <a:t>2024/8/6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6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5839" y="9440647"/>
            <a:ext cx="2949786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EB7208-0DFE-4354-8213-7298716692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98441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6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6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14DA7C-B487-480D-9E30-3C0978ABBEEA}" type="datetimeFigureOut">
              <a:rPr lang="zh-TW" altLang="en-US" smtClean="0"/>
              <a:t>2024/8/6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6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6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9F3B1F-259B-40D2-B285-30ADC3A9C98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8518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32EB08-2067-452F-9204-3A176AEF3E3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61129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32EB08-2067-452F-9204-3A176AEF3E3B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84118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32EB08-2067-452F-9204-3A176AEF3E3B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643001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32EB08-2067-452F-9204-3A176AEF3E3B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31740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32EB08-2067-452F-9204-3A176AEF3E3B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5420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pic>
        <p:nvPicPr>
          <p:cNvPr id="5" name="Picture 2" descr="C:\Users\user\Desktop\微課程公版 11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381328"/>
            <a:ext cx="8784975" cy="312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FBAA9DB5-F384-446C-9C86-533CA195F1E0}" type="datetimeFigureOut">
              <a:rPr lang="zh-TW" altLang="en-US" smtClean="0"/>
              <a:t>2024/8/6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EDDA59F4-DD3F-40ED-8767-2C115995302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FBAA9DB5-F384-446C-9C86-533CA195F1E0}" type="datetimeFigureOut">
              <a:rPr lang="zh-TW" altLang="en-US" smtClean="0"/>
              <a:t>2024/8/6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EDDA59F4-DD3F-40ED-8767-2C115995302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="1">
                <a:latin typeface="微軟正黑體" pitchFamily="34" charset="-120"/>
                <a:ea typeface="微軟正黑體" pitchFamily="34" charset="-120"/>
              </a:defRPr>
            </a:lvl1pPr>
          </a:lstStyle>
          <a:p>
            <a:r>
              <a:rPr kumimoji="0" lang="zh-TW" altLang="en-US" dirty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556792"/>
            <a:ext cx="8229600" cy="4566808"/>
          </a:xfrm>
        </p:spPr>
        <p:txBody>
          <a:bodyPr/>
          <a:lstStyle/>
          <a:p>
            <a:pPr lvl="0" eaLnBrk="1" latinLnBrk="0" hangingPunct="1"/>
            <a:r>
              <a:rPr lang="zh-TW" altLang="en-US" dirty="0"/>
              <a:t>按一下以編輯母片文字樣式</a:t>
            </a:r>
          </a:p>
          <a:p>
            <a:pPr lvl="1" eaLnBrk="1" latinLnBrk="0" hangingPunct="1"/>
            <a:r>
              <a:rPr lang="zh-TW" altLang="en-US" dirty="0"/>
              <a:t>第二層</a:t>
            </a:r>
          </a:p>
          <a:p>
            <a:pPr lvl="2" eaLnBrk="1" latinLnBrk="0" hangingPunct="1"/>
            <a:r>
              <a:rPr lang="zh-TW" altLang="en-US" dirty="0"/>
              <a:t>第三層</a:t>
            </a:r>
          </a:p>
          <a:p>
            <a:pPr lvl="3" eaLnBrk="1" latinLnBrk="0" hangingPunct="1"/>
            <a:r>
              <a:rPr lang="zh-TW" altLang="en-US" dirty="0"/>
              <a:t>第四層</a:t>
            </a:r>
          </a:p>
          <a:p>
            <a:pPr lvl="4" eaLnBrk="1" latinLnBrk="0" hangingPunct="1"/>
            <a:r>
              <a:rPr lang="zh-TW" altLang="en-US" dirty="0"/>
              <a:t>第五層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  <a:prstGeom prst="rect">
            <a:avLst/>
          </a:prstGeom>
        </p:spPr>
        <p:txBody>
          <a:bodyPr/>
          <a:lstStyle/>
          <a:p>
            <a:fld id="{FBAA9DB5-F384-446C-9C86-533CA195F1E0}" type="datetimeFigureOut">
              <a:rPr lang="zh-TW" altLang="en-US" smtClean="0"/>
              <a:t>2024/8/6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  <a:prstGeom prst="rect">
            <a:avLst/>
          </a:prstGeom>
        </p:spPr>
        <p:txBody>
          <a:bodyPr/>
          <a:lstStyle/>
          <a:p>
            <a:fld id="{EDDA59F4-DD3F-40ED-8767-2C115995302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FBAA9DB5-F384-446C-9C86-533CA195F1E0}" type="datetimeFigureOut">
              <a:rPr lang="zh-TW" altLang="en-US" smtClean="0"/>
              <a:t>2024/8/6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EDDA59F4-DD3F-40ED-8767-2C115995302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FBAA9DB5-F384-446C-9C86-533CA195F1E0}" type="datetimeFigureOut">
              <a:rPr lang="zh-TW" altLang="en-US" smtClean="0"/>
              <a:t>2024/8/6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EDDA59F4-DD3F-40ED-8767-2C115995302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FBAA9DB5-F384-446C-9C86-533CA195F1E0}" type="datetimeFigureOut">
              <a:rPr lang="zh-TW" altLang="en-US" smtClean="0"/>
              <a:t>2024/8/6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rtlCol="0"/>
          <a:lstStyle/>
          <a:p>
            <a:fld id="{EDDA59F4-DD3F-40ED-8767-2C115995302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FBAA9DB5-F384-446C-9C86-533CA195F1E0}" type="datetimeFigureOut">
              <a:rPr lang="zh-TW" altLang="en-US" smtClean="0"/>
              <a:t>2024/8/6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EDDA59F4-DD3F-40ED-8767-2C115995302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FBAA9DB5-F384-446C-9C86-533CA195F1E0}" type="datetimeFigureOut">
              <a:rPr lang="zh-TW" altLang="en-US" smtClean="0"/>
              <a:t>2024/8/6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rtlCol="0"/>
          <a:lstStyle/>
          <a:p>
            <a:fld id="{EDDA59F4-DD3F-40ED-8767-2C115995302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FBAA9DB5-F384-446C-9C86-533CA195F1E0}" type="datetimeFigureOut">
              <a:rPr lang="zh-TW" altLang="en-US" smtClean="0"/>
              <a:t>2024/8/6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rtlCol="0"/>
          <a:lstStyle/>
          <a:p>
            <a:fld id="{EDDA59F4-DD3F-40ED-8767-2C115995302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0">
            <a:normAutofit/>
          </a:bodyPr>
          <a:lstStyle/>
          <a:p>
            <a:r>
              <a:rPr kumimoji="0" lang="zh-TW" altLang="en-US" dirty="0"/>
              <a:t>按一下以編輯母片標題樣式</a:t>
            </a:r>
            <a:endParaRPr kumimoji="0" lang="en-US" dirty="0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339200"/>
            <a:ext cx="8229600" cy="4784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dirty="0"/>
              <a:t>按一下以編輯母片文字樣式</a:t>
            </a:r>
          </a:p>
          <a:p>
            <a:pPr lvl="1" eaLnBrk="1" latinLnBrk="0" hangingPunct="1"/>
            <a:r>
              <a:rPr kumimoji="0" lang="zh-TW" altLang="en-US" dirty="0"/>
              <a:t>第二層</a:t>
            </a:r>
          </a:p>
          <a:p>
            <a:pPr lvl="2" eaLnBrk="1" latinLnBrk="0" hangingPunct="1"/>
            <a:r>
              <a:rPr kumimoji="0" lang="zh-TW" altLang="en-US" dirty="0"/>
              <a:t>第三層</a:t>
            </a:r>
          </a:p>
          <a:p>
            <a:pPr lvl="3" eaLnBrk="1" latinLnBrk="0" hangingPunct="1"/>
            <a:r>
              <a:rPr kumimoji="0" lang="zh-TW" altLang="en-US" dirty="0"/>
              <a:t>第四層</a:t>
            </a:r>
          </a:p>
          <a:p>
            <a:pPr lvl="4" eaLnBrk="1" latinLnBrk="0" hangingPunct="1"/>
            <a:r>
              <a:rPr kumimoji="0" lang="zh-TW" altLang="en-US" dirty="0"/>
              <a:t>第五層</a:t>
            </a:r>
            <a:endParaRPr kumimoji="0" lang="en-US" dirty="0"/>
          </a:p>
        </p:txBody>
      </p:sp>
      <p:pic>
        <p:nvPicPr>
          <p:cNvPr id="6" name="Picture 2" descr="C:\Users\user\Desktop\微課程公版 111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381328"/>
            <a:ext cx="8784975" cy="312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2800" b="1" kern="1200" cap="small" baseline="0">
          <a:solidFill>
            <a:schemeClr val="tx1"/>
          </a:solidFill>
          <a:latin typeface="微軟正黑體" pitchFamily="34" charset="-120"/>
          <a:ea typeface="微軟正黑體" pitchFamily="34" charset="-120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0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6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6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4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1">
            <a:extLst>
              <a:ext uri="{FF2B5EF4-FFF2-40B4-BE49-F238E27FC236}">
                <a16:creationId xmlns:a16="http://schemas.microsoft.com/office/drawing/2014/main" id="{CB2768F4-4994-441B-9BC0-7063658568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4734" y="1916832"/>
            <a:ext cx="6974532" cy="1894362"/>
          </a:xfrm>
        </p:spPr>
        <p:txBody>
          <a:bodyPr>
            <a:normAutofit/>
          </a:bodyPr>
          <a:lstStyle/>
          <a:p>
            <a:r>
              <a:rPr lang="en-US" altLang="zh-TW" sz="4000" dirty="0"/>
              <a:t>113</a:t>
            </a:r>
            <a:r>
              <a:rPr lang="zh-TW" altLang="en-US" sz="4000" dirty="0"/>
              <a:t>學年度</a:t>
            </a:r>
            <a:br>
              <a:rPr lang="en-US" altLang="zh-TW" sz="4000" dirty="0"/>
            </a:br>
            <a:r>
              <a:rPr lang="zh-TW" altLang="en-US" sz="4000" dirty="0"/>
              <a:t>自主共備討論與教學現況分享</a:t>
            </a:r>
            <a:endParaRPr lang="zh-TW" altLang="en-US" dirty="0"/>
          </a:p>
        </p:txBody>
      </p:sp>
      <p:sp>
        <p:nvSpPr>
          <p:cNvPr id="7" name="副標題 2">
            <a:extLst>
              <a:ext uri="{FF2B5EF4-FFF2-40B4-BE49-F238E27FC236}">
                <a16:creationId xmlns:a16="http://schemas.microsoft.com/office/drawing/2014/main" id="{4A02A00E-D801-4BE0-904F-BB6959408E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60032" y="4941168"/>
            <a:ext cx="4032448" cy="1368152"/>
          </a:xfrm>
        </p:spPr>
        <p:txBody>
          <a:bodyPr>
            <a:normAutofit fontScale="92500"/>
          </a:bodyPr>
          <a:lstStyle/>
          <a:p>
            <a:r>
              <a:rPr lang="zh-TW" altLang="en-US" sz="2600" dirty="0"/>
              <a:t>報告學校：</a:t>
            </a:r>
            <a:r>
              <a:rPr lang="en-US" altLang="zh-TW" sz="2600" dirty="0"/>
              <a:t>OO</a:t>
            </a:r>
            <a:r>
              <a:rPr lang="zh-TW" altLang="en-US" sz="2600" dirty="0"/>
              <a:t>學校</a:t>
            </a:r>
            <a:endParaRPr lang="en-US" altLang="zh-TW" sz="2600" dirty="0"/>
          </a:p>
          <a:p>
            <a:r>
              <a:rPr lang="zh-TW" altLang="en-US" sz="2600" dirty="0"/>
              <a:t>報告者</a:t>
            </a:r>
            <a:r>
              <a:rPr lang="en-US" altLang="zh-TW" sz="2600" dirty="0"/>
              <a:t>:OOO</a:t>
            </a:r>
            <a:r>
              <a:rPr lang="zh-TW" altLang="en-US" sz="2600" dirty="0"/>
              <a:t>老師</a:t>
            </a:r>
            <a:endParaRPr lang="en-US" altLang="zh-TW" sz="2600" dirty="0"/>
          </a:p>
          <a:p>
            <a:r>
              <a:rPr lang="zh-TW" altLang="en-US" sz="2600" dirty="0"/>
              <a:t>報告日期</a:t>
            </a:r>
            <a:r>
              <a:rPr lang="en-US" altLang="zh-TW" sz="2600" dirty="0"/>
              <a:t>:2024/9</a:t>
            </a:r>
            <a:r>
              <a:rPr lang="zh-TW" altLang="en-US" sz="2600" dirty="0"/>
              <a:t>～</a:t>
            </a:r>
            <a:r>
              <a:rPr lang="en-US" altLang="zh-TW" sz="2600" dirty="0"/>
              <a:t>2025/6</a:t>
            </a:r>
            <a:endParaRPr lang="zh-TW" altLang="en-US" sz="2600" dirty="0"/>
          </a:p>
        </p:txBody>
      </p:sp>
    </p:spTree>
    <p:extLst>
      <p:ext uri="{BB962C8B-B14F-4D97-AF65-F5344CB8AC3E}">
        <p14:creationId xmlns:p14="http://schemas.microsoft.com/office/powerpoint/2010/main" val="41636237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C15F268-30E2-421A-87C0-754203F7C632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 rtl="0" eaLnBrk="1" latinLnBrk="0" hangingPunct="1">
              <a:spcBef>
                <a:spcPct val="0"/>
              </a:spcBef>
              <a:buNone/>
              <a:defRPr kumimoji="0" sz="2800" b="1" kern="1200" cap="small" baseline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j-cs"/>
              </a:defRPr>
            </a:lvl1pPr>
          </a:lstStyle>
          <a:p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C312835-F91F-46FB-BE88-DFA77DD75013}"/>
              </a:ext>
            </a:extLst>
          </p:cNvPr>
          <p:cNvSpPr txBox="1">
            <a:spLocks/>
          </p:cNvSpPr>
          <p:nvPr/>
        </p:nvSpPr>
        <p:spPr>
          <a:xfrm>
            <a:off x="457200" y="1556792"/>
            <a:ext cx="8229600" cy="4566808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4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760" lvl="1" indent="0">
              <a:buNone/>
            </a:pPr>
            <a:r>
              <a:rPr lang="en-US" altLang="zh-TW" sz="1800" dirty="0"/>
              <a:t>2-3.</a:t>
            </a:r>
            <a:r>
              <a:rPr lang="zh-TW" altLang="en-US" sz="1800" dirty="0"/>
              <a:t>教具完善程度回報</a:t>
            </a:r>
            <a:r>
              <a:rPr lang="zh-TW" altLang="en-US" sz="1900" dirty="0">
                <a:solidFill>
                  <a:schemeClr val="accent1"/>
                </a:solidFill>
              </a:rPr>
              <a:t>（必填）</a:t>
            </a:r>
            <a:endParaRPr lang="en-US" altLang="zh-TW" sz="1800" dirty="0"/>
          </a:p>
          <a:p>
            <a:pPr marL="868680" lvl="2" indent="-228600">
              <a:buFont typeface="+mj-lt"/>
              <a:buAutoNum type="arabicParenR"/>
            </a:pPr>
            <a:r>
              <a:rPr lang="zh-TW" altLang="en-US" sz="1800" dirty="0"/>
              <a:t>目前教具完善程度</a:t>
            </a:r>
            <a:endParaRPr lang="en-US" altLang="zh-TW" sz="1800" dirty="0"/>
          </a:p>
          <a:p>
            <a:pPr marL="868680" lvl="2" indent="-228600">
              <a:buFont typeface="+mj-lt"/>
              <a:buAutoNum type="arabicParenR"/>
            </a:pPr>
            <a:r>
              <a:rPr lang="zh-TW" altLang="en-US" sz="1800" dirty="0"/>
              <a:t>尚未維修的缺損統計</a:t>
            </a:r>
            <a:endParaRPr lang="en-US" altLang="zh-TW" sz="1800" dirty="0"/>
          </a:p>
          <a:p>
            <a:pPr marL="868680" lvl="2" indent="-228600">
              <a:buFont typeface="+mj-lt"/>
              <a:buAutoNum type="arabicParenR"/>
            </a:pPr>
            <a:r>
              <a:rPr lang="zh-TW" altLang="en-US" sz="1800" dirty="0"/>
              <a:t>其他</a:t>
            </a:r>
            <a:endParaRPr lang="en-US" altLang="zh-TW" sz="1800" dirty="0"/>
          </a:p>
          <a:p>
            <a:pPr marL="868680" lvl="2" indent="-228600">
              <a:buFont typeface="+mj-lt"/>
              <a:buAutoNum type="arabicParenR"/>
            </a:pPr>
            <a:endParaRPr lang="en-US" altLang="zh-TW" sz="1800" dirty="0"/>
          </a:p>
          <a:p>
            <a:pPr marL="868680" lvl="2" indent="-228600">
              <a:buFont typeface="+mj-lt"/>
              <a:buAutoNum type="arabicParenR"/>
            </a:pPr>
            <a:endParaRPr lang="en-US" altLang="zh-TW" sz="1800" dirty="0"/>
          </a:p>
        </p:txBody>
      </p:sp>
      <p:sp>
        <p:nvSpPr>
          <p:cNvPr id="4" name="標題 1">
            <a:extLst>
              <a:ext uri="{FF2B5EF4-FFF2-40B4-BE49-F238E27FC236}">
                <a16:creationId xmlns:a16="http://schemas.microsoft.com/office/drawing/2014/main" id="{3C086A2F-94E8-6707-6A3B-4AD68E566939}"/>
              </a:ext>
            </a:extLst>
          </p:cNvPr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 rtl="0" eaLnBrk="1" latinLnBrk="0" hangingPunct="1">
              <a:spcBef>
                <a:spcPct val="0"/>
              </a:spcBef>
              <a:buNone/>
              <a:defRPr kumimoji="0" sz="2800" b="1" kern="1200" cap="small" baseline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j-cs"/>
              </a:defRPr>
            </a:lvl1pPr>
          </a:lstStyle>
          <a:p>
            <a:r>
              <a:rPr lang="zh-TW" altLang="en-US" dirty="0"/>
              <a:t>期中問題討論</a:t>
            </a:r>
          </a:p>
        </p:txBody>
      </p:sp>
    </p:spTree>
    <p:extLst>
      <p:ext uri="{BB962C8B-B14F-4D97-AF65-F5344CB8AC3E}">
        <p14:creationId xmlns:p14="http://schemas.microsoft.com/office/powerpoint/2010/main" val="8085195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1">
            <a:extLst>
              <a:ext uri="{FF2B5EF4-FFF2-40B4-BE49-F238E27FC236}">
                <a16:creationId xmlns:a16="http://schemas.microsoft.com/office/drawing/2014/main" id="{CB2768F4-4994-441B-9BC0-7063658568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4734" y="1916832"/>
            <a:ext cx="6974532" cy="1894362"/>
          </a:xfrm>
        </p:spPr>
        <p:txBody>
          <a:bodyPr>
            <a:normAutofit/>
          </a:bodyPr>
          <a:lstStyle/>
          <a:p>
            <a:r>
              <a:rPr lang="zh-TW" altLang="en-US" sz="4000" dirty="0"/>
              <a:t>第四次共備</a:t>
            </a:r>
            <a:br>
              <a:rPr lang="en-US" altLang="zh-TW" sz="4000" dirty="0"/>
            </a:br>
            <a:r>
              <a:rPr lang="zh-TW" altLang="en-US" sz="4000" dirty="0"/>
              <a:t>上學期期末報告</a:t>
            </a:r>
            <a:endParaRPr lang="zh-TW" altLang="en-US" dirty="0"/>
          </a:p>
        </p:txBody>
      </p:sp>
      <p:sp>
        <p:nvSpPr>
          <p:cNvPr id="7" name="副標題 2">
            <a:extLst>
              <a:ext uri="{FF2B5EF4-FFF2-40B4-BE49-F238E27FC236}">
                <a16:creationId xmlns:a16="http://schemas.microsoft.com/office/drawing/2014/main" id="{4A02A00E-D801-4BE0-904F-BB6959408E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60032" y="4941168"/>
            <a:ext cx="4032448" cy="1368152"/>
          </a:xfrm>
        </p:spPr>
        <p:txBody>
          <a:bodyPr>
            <a:normAutofit lnSpcReduction="10000"/>
          </a:bodyPr>
          <a:lstStyle/>
          <a:p>
            <a:r>
              <a:rPr lang="zh-TW" altLang="en-US" sz="2600" dirty="0"/>
              <a:t>報告學校：</a:t>
            </a:r>
            <a:r>
              <a:rPr lang="en-US" altLang="zh-TW" sz="2600" dirty="0"/>
              <a:t>OO</a:t>
            </a:r>
            <a:r>
              <a:rPr lang="zh-TW" altLang="en-US" sz="2600" dirty="0"/>
              <a:t>學校</a:t>
            </a:r>
            <a:endParaRPr lang="en-US" altLang="zh-TW" sz="2600" dirty="0"/>
          </a:p>
          <a:p>
            <a:r>
              <a:rPr lang="zh-TW" altLang="en-US" sz="2600" dirty="0"/>
              <a:t>報告者</a:t>
            </a:r>
            <a:r>
              <a:rPr lang="en-US" altLang="zh-TW" sz="2600" dirty="0"/>
              <a:t>:OOO</a:t>
            </a:r>
            <a:r>
              <a:rPr lang="zh-TW" altLang="en-US" sz="2600" dirty="0"/>
              <a:t>老師</a:t>
            </a:r>
            <a:endParaRPr lang="en-US" altLang="zh-TW" sz="2600" dirty="0"/>
          </a:p>
          <a:p>
            <a:r>
              <a:rPr lang="zh-TW" altLang="en-US" sz="2600" dirty="0"/>
              <a:t>報告日期</a:t>
            </a:r>
            <a:r>
              <a:rPr lang="en-US" altLang="zh-TW" sz="2600" dirty="0"/>
              <a:t>:2024/12/XX</a:t>
            </a:r>
            <a:endParaRPr lang="zh-TW" altLang="en-US" sz="2600" dirty="0"/>
          </a:p>
        </p:txBody>
      </p:sp>
    </p:spTree>
    <p:extLst>
      <p:ext uri="{BB962C8B-B14F-4D97-AF65-F5344CB8AC3E}">
        <p14:creationId xmlns:p14="http://schemas.microsoft.com/office/powerpoint/2010/main" val="25621932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>
            <a:extLst>
              <a:ext uri="{FF2B5EF4-FFF2-40B4-BE49-F238E27FC236}">
                <a16:creationId xmlns:a16="http://schemas.microsoft.com/office/drawing/2014/main" id="{5B8338EC-AE29-478B-BBFA-9FA90E358A11}"/>
              </a:ext>
            </a:extLst>
          </p:cNvPr>
          <p:cNvSpPr txBox="1">
            <a:spLocks/>
          </p:cNvSpPr>
          <p:nvPr/>
        </p:nvSpPr>
        <p:spPr>
          <a:xfrm>
            <a:off x="457199" y="274638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 rtl="0" eaLnBrk="1" latinLnBrk="0" hangingPunct="1">
              <a:spcBef>
                <a:spcPct val="0"/>
              </a:spcBef>
              <a:buNone/>
              <a:defRPr kumimoji="0" sz="2800" b="1" kern="1200" cap="small" baseline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j-cs"/>
              </a:defRPr>
            </a:lvl1pPr>
          </a:lstStyle>
          <a:p>
            <a:r>
              <a:rPr lang="zh-TW" altLang="en-US" dirty="0"/>
              <a:t>研習大綱</a:t>
            </a:r>
          </a:p>
        </p:txBody>
      </p:sp>
      <p:sp>
        <p:nvSpPr>
          <p:cNvPr id="7" name="內容版面配置區 2">
            <a:extLst>
              <a:ext uri="{FF2B5EF4-FFF2-40B4-BE49-F238E27FC236}">
                <a16:creationId xmlns:a16="http://schemas.microsoft.com/office/drawing/2014/main" id="{32EA0055-D194-4821-97A0-A0D44A827D39}"/>
              </a:ext>
            </a:extLst>
          </p:cNvPr>
          <p:cNvSpPr txBox="1">
            <a:spLocks/>
          </p:cNvSpPr>
          <p:nvPr/>
        </p:nvSpPr>
        <p:spPr>
          <a:xfrm>
            <a:off x="1099839" y="1417638"/>
            <a:ext cx="6944319" cy="4741837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4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altLang="zh-TW" sz="2600" b="1" dirty="0">
                <a:solidFill>
                  <a:schemeClr val="tx2"/>
                </a:solidFill>
              </a:rPr>
              <a:t>1.</a:t>
            </a:r>
            <a:r>
              <a:rPr lang="zh-TW" altLang="en-US" sz="2600" b="1" dirty="0">
                <a:solidFill>
                  <a:schemeClr val="tx2"/>
                </a:solidFill>
              </a:rPr>
              <a:t>學生學習成效、改變、或成長</a:t>
            </a:r>
            <a:endParaRPr lang="en-US" altLang="zh-TW" sz="2600" b="1" dirty="0">
              <a:solidFill>
                <a:schemeClr val="tx2"/>
              </a:solidFill>
            </a:endParaRPr>
          </a:p>
          <a:p>
            <a:pPr marL="0" indent="0">
              <a:buFont typeface="Wingdings"/>
              <a:buNone/>
            </a:pPr>
            <a:r>
              <a:rPr lang="en-US" altLang="zh-TW" sz="2600" b="1" dirty="0">
                <a:solidFill>
                  <a:schemeClr val="tx2"/>
                </a:solidFill>
              </a:rPr>
              <a:t>2.</a:t>
            </a:r>
            <a:r>
              <a:rPr lang="zh-TW" altLang="en-US" sz="2600" b="1" dirty="0">
                <a:solidFill>
                  <a:schemeClr val="tx2"/>
                </a:solidFill>
              </a:rPr>
              <a:t>教材教法創新分享</a:t>
            </a:r>
            <a:endParaRPr lang="en-US" altLang="zh-TW" sz="2600" b="1" dirty="0">
              <a:solidFill>
                <a:schemeClr val="tx2"/>
              </a:solidFill>
            </a:endParaRPr>
          </a:p>
          <a:p>
            <a:pPr marL="0" indent="0">
              <a:buFont typeface="Wingdings"/>
              <a:buNone/>
            </a:pPr>
            <a:r>
              <a:rPr lang="en-US" altLang="zh-TW" sz="2600" b="1" dirty="0">
                <a:solidFill>
                  <a:schemeClr val="tx2"/>
                </a:solidFill>
              </a:rPr>
              <a:t>3.</a:t>
            </a:r>
            <a:r>
              <a:rPr lang="zh-TW" altLang="en-US" sz="2600" b="1" dirty="0">
                <a:solidFill>
                  <a:schemeClr val="tx2"/>
                </a:solidFill>
              </a:rPr>
              <a:t>教學現場花絮</a:t>
            </a:r>
          </a:p>
          <a:p>
            <a:pPr marL="0" indent="0">
              <a:buFont typeface="Wingdings"/>
              <a:buNone/>
            </a:pPr>
            <a:r>
              <a:rPr lang="en-US" altLang="zh-TW" sz="2600" b="1" dirty="0">
                <a:solidFill>
                  <a:schemeClr val="tx2"/>
                </a:solidFill>
              </a:rPr>
              <a:t>4.</a:t>
            </a:r>
            <a:r>
              <a:rPr lang="zh-TW" altLang="en-US" sz="2600" b="1" dirty="0">
                <a:solidFill>
                  <a:schemeClr val="tx2"/>
                </a:solidFill>
              </a:rPr>
              <a:t>學生反饋（照片、影像、或文字）</a:t>
            </a:r>
          </a:p>
        </p:txBody>
      </p:sp>
      <p:sp>
        <p:nvSpPr>
          <p:cNvPr id="4" name="內容版面配置區 2">
            <a:extLst>
              <a:ext uri="{FF2B5EF4-FFF2-40B4-BE49-F238E27FC236}">
                <a16:creationId xmlns:a16="http://schemas.microsoft.com/office/drawing/2014/main" id="{F63AD655-E179-7E14-97FE-585CD5D6C957}"/>
              </a:ext>
            </a:extLst>
          </p:cNvPr>
          <p:cNvSpPr txBox="1">
            <a:spLocks/>
          </p:cNvSpPr>
          <p:nvPr/>
        </p:nvSpPr>
        <p:spPr>
          <a:xfrm>
            <a:off x="2648468" y="4221088"/>
            <a:ext cx="6038330" cy="421357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4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zh-TW" altLang="en-US" sz="1800" b="1" dirty="0">
                <a:solidFill>
                  <a:schemeClr val="accent1"/>
                </a:solidFill>
              </a:rPr>
              <a:t>期末報告鼓勵教師自由分享學期成果，以下內容僅供教師參考</a:t>
            </a:r>
          </a:p>
        </p:txBody>
      </p:sp>
    </p:spTree>
    <p:extLst>
      <p:ext uri="{BB962C8B-B14F-4D97-AF65-F5344CB8AC3E}">
        <p14:creationId xmlns:p14="http://schemas.microsoft.com/office/powerpoint/2010/main" val="36413626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C15F268-30E2-421A-87C0-754203F7C632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 rtl="0" eaLnBrk="1" latinLnBrk="0" hangingPunct="1">
              <a:spcBef>
                <a:spcPct val="0"/>
              </a:spcBef>
              <a:buNone/>
              <a:defRPr kumimoji="0" sz="2800" b="1" kern="1200" cap="small" baseline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j-cs"/>
              </a:defRPr>
            </a:lvl1pPr>
          </a:lstStyle>
          <a:p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C312835-F91F-46FB-BE88-DFA77DD75013}"/>
              </a:ext>
            </a:extLst>
          </p:cNvPr>
          <p:cNvSpPr txBox="1">
            <a:spLocks/>
          </p:cNvSpPr>
          <p:nvPr/>
        </p:nvSpPr>
        <p:spPr>
          <a:xfrm>
            <a:off x="457200" y="1556792"/>
            <a:ext cx="8229600" cy="4566808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4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760" lvl="1" indent="0">
              <a:buNone/>
            </a:pPr>
            <a:r>
              <a:rPr lang="en-US" altLang="zh-TW" sz="1900" dirty="0">
                <a:solidFill>
                  <a:schemeClr val="bg1">
                    <a:lumMod val="75000"/>
                  </a:schemeClr>
                </a:solidFill>
              </a:rPr>
              <a:t>1-1.</a:t>
            </a:r>
            <a:r>
              <a:rPr lang="zh-TW" altLang="en-US" sz="1900" dirty="0">
                <a:solidFill>
                  <a:schemeClr val="bg1">
                    <a:lumMod val="75000"/>
                  </a:schemeClr>
                </a:solidFill>
              </a:rPr>
              <a:t>教授班級與進度</a:t>
            </a:r>
            <a:endParaRPr lang="en-US" altLang="zh-TW" sz="1900" dirty="0">
              <a:solidFill>
                <a:schemeClr val="bg1">
                  <a:lumMod val="75000"/>
                </a:schemeClr>
              </a:solidFill>
            </a:endParaRPr>
          </a:p>
          <a:p>
            <a:pPr marL="365760" lvl="1" indent="0">
              <a:buNone/>
            </a:pPr>
            <a:r>
              <a:rPr lang="en-US" altLang="zh-TW" sz="1900" dirty="0">
                <a:solidFill>
                  <a:schemeClr val="bg1">
                    <a:lumMod val="75000"/>
                  </a:schemeClr>
                </a:solidFill>
              </a:rPr>
              <a:t>1-2.</a:t>
            </a:r>
            <a:r>
              <a:rPr lang="zh-TW" altLang="en-US" sz="1900" dirty="0">
                <a:solidFill>
                  <a:schemeClr val="bg1">
                    <a:lumMod val="75000"/>
                  </a:schemeClr>
                </a:solidFill>
              </a:rPr>
              <a:t>學生的改變與成長</a:t>
            </a:r>
            <a:endParaRPr lang="zh-TW" altLang="en-US" sz="19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標題 1">
            <a:extLst>
              <a:ext uri="{FF2B5EF4-FFF2-40B4-BE49-F238E27FC236}">
                <a16:creationId xmlns:a16="http://schemas.microsoft.com/office/drawing/2014/main" id="{3C086A2F-94E8-6707-6A3B-4AD68E566939}"/>
              </a:ext>
            </a:extLst>
          </p:cNvPr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 rtl="0" eaLnBrk="1" latinLnBrk="0" hangingPunct="1">
              <a:spcBef>
                <a:spcPct val="0"/>
              </a:spcBef>
              <a:buNone/>
              <a:defRPr kumimoji="0" sz="2800" b="1" kern="1200" cap="small" baseline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j-cs"/>
              </a:defRPr>
            </a:lvl1pPr>
          </a:lstStyle>
          <a:p>
            <a:r>
              <a:rPr lang="zh-TW" altLang="en-US" sz="2800" b="1" dirty="0"/>
              <a:t>學生學習成效、改變、或成長</a:t>
            </a:r>
            <a:endParaRPr lang="en-US" altLang="zh-TW" sz="2800" b="1" dirty="0"/>
          </a:p>
        </p:txBody>
      </p:sp>
      <p:sp>
        <p:nvSpPr>
          <p:cNvPr id="5" name="內容版面配置區 2">
            <a:extLst>
              <a:ext uri="{FF2B5EF4-FFF2-40B4-BE49-F238E27FC236}">
                <a16:creationId xmlns:a16="http://schemas.microsoft.com/office/drawing/2014/main" id="{36101E98-8B9D-BA98-90DA-A6A8838EBD3E}"/>
              </a:ext>
            </a:extLst>
          </p:cNvPr>
          <p:cNvSpPr txBox="1">
            <a:spLocks/>
          </p:cNvSpPr>
          <p:nvPr/>
        </p:nvSpPr>
        <p:spPr>
          <a:xfrm>
            <a:off x="2730822" y="5229200"/>
            <a:ext cx="5955978" cy="421357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4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zh-TW" altLang="en-US" sz="1800" b="1" dirty="0">
                <a:solidFill>
                  <a:schemeClr val="accent1"/>
                </a:solidFill>
              </a:rPr>
              <a:t>期末報告鼓勵教師自由分享學期成果，內容僅供教師參考</a:t>
            </a:r>
          </a:p>
        </p:txBody>
      </p:sp>
    </p:spTree>
    <p:extLst>
      <p:ext uri="{BB962C8B-B14F-4D97-AF65-F5344CB8AC3E}">
        <p14:creationId xmlns:p14="http://schemas.microsoft.com/office/powerpoint/2010/main" val="9719682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C15F268-30E2-421A-87C0-754203F7C632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 rtl="0" eaLnBrk="1" latinLnBrk="0" hangingPunct="1">
              <a:spcBef>
                <a:spcPct val="0"/>
              </a:spcBef>
              <a:buNone/>
              <a:defRPr kumimoji="0" sz="2800" b="1" kern="1200" cap="small" baseline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j-cs"/>
              </a:defRPr>
            </a:lvl1pPr>
          </a:lstStyle>
          <a:p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C312835-F91F-46FB-BE88-DFA77DD75013}"/>
              </a:ext>
            </a:extLst>
          </p:cNvPr>
          <p:cNvSpPr txBox="1">
            <a:spLocks/>
          </p:cNvSpPr>
          <p:nvPr/>
        </p:nvSpPr>
        <p:spPr>
          <a:xfrm>
            <a:off x="457200" y="1556792"/>
            <a:ext cx="8229600" cy="4566808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4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760" lvl="1" indent="0">
              <a:buNone/>
            </a:pPr>
            <a:r>
              <a:rPr lang="en-US" altLang="zh-TW" sz="1900" dirty="0">
                <a:solidFill>
                  <a:schemeClr val="bg1">
                    <a:lumMod val="75000"/>
                  </a:schemeClr>
                </a:solidFill>
              </a:rPr>
              <a:t>1-1.</a:t>
            </a:r>
            <a:r>
              <a:rPr lang="zh-TW" altLang="en-US" sz="1900" dirty="0">
                <a:solidFill>
                  <a:schemeClr val="bg1">
                    <a:lumMod val="75000"/>
                  </a:schemeClr>
                </a:solidFill>
              </a:rPr>
              <a:t>上課引導方式與師生互動分享</a:t>
            </a:r>
            <a:endParaRPr lang="en-US" altLang="zh-TW" sz="1900" dirty="0">
              <a:solidFill>
                <a:schemeClr val="bg1">
                  <a:lumMod val="75000"/>
                </a:schemeClr>
              </a:solidFill>
            </a:endParaRPr>
          </a:p>
          <a:p>
            <a:pPr marL="365760" lvl="1" indent="0">
              <a:buNone/>
            </a:pPr>
            <a:r>
              <a:rPr lang="en-US" altLang="zh-TW" sz="1900" dirty="0">
                <a:solidFill>
                  <a:schemeClr val="bg1">
                    <a:lumMod val="75000"/>
                  </a:schemeClr>
                </a:solidFill>
              </a:rPr>
              <a:t>1-2.</a:t>
            </a:r>
            <a:r>
              <a:rPr lang="zh-TW" altLang="en-US" sz="1900" dirty="0">
                <a:solidFill>
                  <a:schemeClr val="bg1">
                    <a:lumMod val="75000"/>
                  </a:schemeClr>
                </a:solidFill>
              </a:rPr>
              <a:t>教師教學上的困擾與解決方式交流</a:t>
            </a:r>
            <a:endParaRPr lang="en-US" altLang="zh-TW" sz="1900" dirty="0">
              <a:solidFill>
                <a:schemeClr val="bg1">
                  <a:lumMod val="75000"/>
                </a:schemeClr>
              </a:solidFill>
            </a:endParaRPr>
          </a:p>
          <a:p>
            <a:pPr marL="365760" lvl="1" indent="0">
              <a:buNone/>
            </a:pPr>
            <a:r>
              <a:rPr lang="en-US" altLang="zh-TW" sz="1900" dirty="0">
                <a:solidFill>
                  <a:schemeClr val="bg1">
                    <a:lumMod val="75000"/>
                  </a:schemeClr>
                </a:solidFill>
              </a:rPr>
              <a:t>1-3.</a:t>
            </a:r>
            <a:r>
              <a:rPr lang="zh-TW" altLang="en-US" sz="1900" dirty="0">
                <a:solidFill>
                  <a:schemeClr val="bg1">
                    <a:lumMod val="75000"/>
                  </a:schemeClr>
                </a:solidFill>
              </a:rPr>
              <a:t>學生常見問題與解決方式交流</a:t>
            </a:r>
            <a:endParaRPr lang="en-US" altLang="zh-TW" sz="1900" dirty="0">
              <a:solidFill>
                <a:schemeClr val="bg1">
                  <a:lumMod val="75000"/>
                </a:schemeClr>
              </a:solidFill>
            </a:endParaRPr>
          </a:p>
          <a:p>
            <a:pPr marL="365760" lvl="1" indent="0">
              <a:buNone/>
            </a:pPr>
            <a:endParaRPr lang="en-US" altLang="zh-TW" sz="19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標題 1">
            <a:extLst>
              <a:ext uri="{FF2B5EF4-FFF2-40B4-BE49-F238E27FC236}">
                <a16:creationId xmlns:a16="http://schemas.microsoft.com/office/drawing/2014/main" id="{3C086A2F-94E8-6707-6A3B-4AD68E566939}"/>
              </a:ext>
            </a:extLst>
          </p:cNvPr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 rtl="0" eaLnBrk="1" latinLnBrk="0" hangingPunct="1">
              <a:spcBef>
                <a:spcPct val="0"/>
              </a:spcBef>
              <a:buNone/>
              <a:defRPr kumimoji="0" sz="2800" b="1" kern="1200" cap="small" baseline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j-cs"/>
              </a:defRPr>
            </a:lvl1pPr>
          </a:lstStyle>
          <a:p>
            <a:r>
              <a:rPr lang="zh-TW" altLang="en-US" sz="2800" b="1" dirty="0"/>
              <a:t>教材教法創新分享</a:t>
            </a:r>
            <a:endParaRPr lang="en-US" altLang="zh-TW" sz="2800" b="1" dirty="0"/>
          </a:p>
        </p:txBody>
      </p:sp>
      <p:sp>
        <p:nvSpPr>
          <p:cNvPr id="5" name="內容版面配置區 2">
            <a:extLst>
              <a:ext uri="{FF2B5EF4-FFF2-40B4-BE49-F238E27FC236}">
                <a16:creationId xmlns:a16="http://schemas.microsoft.com/office/drawing/2014/main" id="{36101E98-8B9D-BA98-90DA-A6A8838EBD3E}"/>
              </a:ext>
            </a:extLst>
          </p:cNvPr>
          <p:cNvSpPr txBox="1">
            <a:spLocks/>
          </p:cNvSpPr>
          <p:nvPr/>
        </p:nvSpPr>
        <p:spPr>
          <a:xfrm>
            <a:off x="2730822" y="5229200"/>
            <a:ext cx="5955978" cy="421357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4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zh-TW" altLang="en-US" sz="1800" b="1" dirty="0">
                <a:solidFill>
                  <a:schemeClr val="accent1"/>
                </a:solidFill>
              </a:rPr>
              <a:t>期末報告鼓勵教師自由分享學期成果，內容僅供教師參考</a:t>
            </a:r>
          </a:p>
        </p:txBody>
      </p:sp>
    </p:spTree>
    <p:extLst>
      <p:ext uri="{BB962C8B-B14F-4D97-AF65-F5344CB8AC3E}">
        <p14:creationId xmlns:p14="http://schemas.microsoft.com/office/powerpoint/2010/main" val="16931639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C15F268-30E2-421A-87C0-754203F7C632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 rtl="0" eaLnBrk="1" latinLnBrk="0" hangingPunct="1">
              <a:spcBef>
                <a:spcPct val="0"/>
              </a:spcBef>
              <a:buNone/>
              <a:defRPr kumimoji="0" sz="2800" b="1" kern="1200" cap="small" baseline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j-cs"/>
              </a:defRPr>
            </a:lvl1pPr>
          </a:lstStyle>
          <a:p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C312835-F91F-46FB-BE88-DFA77DD75013}"/>
              </a:ext>
            </a:extLst>
          </p:cNvPr>
          <p:cNvSpPr txBox="1">
            <a:spLocks/>
          </p:cNvSpPr>
          <p:nvPr/>
        </p:nvSpPr>
        <p:spPr>
          <a:xfrm>
            <a:off x="457200" y="1556792"/>
            <a:ext cx="8229600" cy="4566808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4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760" lvl="1" indent="0">
              <a:buNone/>
            </a:pPr>
            <a:r>
              <a:rPr lang="en-US" altLang="zh-TW" sz="1900" dirty="0">
                <a:solidFill>
                  <a:schemeClr val="bg1">
                    <a:lumMod val="75000"/>
                  </a:schemeClr>
                </a:solidFill>
              </a:rPr>
              <a:t>1-1.</a:t>
            </a:r>
            <a:r>
              <a:rPr lang="zh-TW" altLang="en-US" sz="1900" dirty="0">
                <a:solidFill>
                  <a:schemeClr val="bg1">
                    <a:lumMod val="75000"/>
                  </a:schemeClr>
                </a:solidFill>
              </a:rPr>
              <a:t>教學現場照片、影音分享</a:t>
            </a:r>
            <a:endParaRPr lang="en-US" altLang="zh-TW" sz="1900" dirty="0">
              <a:solidFill>
                <a:schemeClr val="bg1">
                  <a:lumMod val="75000"/>
                </a:schemeClr>
              </a:solidFill>
            </a:endParaRPr>
          </a:p>
          <a:p>
            <a:pPr marL="365760" lvl="1" indent="0">
              <a:buNone/>
            </a:pPr>
            <a:r>
              <a:rPr lang="en-US" altLang="zh-TW" sz="1900" dirty="0">
                <a:solidFill>
                  <a:schemeClr val="bg1">
                    <a:lumMod val="75000"/>
                  </a:schemeClr>
                </a:solidFill>
              </a:rPr>
              <a:t>1-2.</a:t>
            </a:r>
            <a:r>
              <a:rPr lang="zh-TW" altLang="en-US" sz="1900" dirty="0">
                <a:solidFill>
                  <a:schemeClr val="bg1">
                    <a:lumMod val="75000"/>
                  </a:schemeClr>
                </a:solidFill>
              </a:rPr>
              <a:t>學生參賽經驗分享</a:t>
            </a:r>
            <a:endParaRPr lang="en-US" altLang="zh-TW" sz="1900" b="1" dirty="0">
              <a:solidFill>
                <a:schemeClr val="bg1">
                  <a:lumMod val="75000"/>
                </a:schemeClr>
              </a:solidFill>
            </a:endParaRPr>
          </a:p>
          <a:p>
            <a:pPr marL="365760" lvl="1" indent="0">
              <a:buNone/>
            </a:pPr>
            <a:r>
              <a:rPr lang="en-US" altLang="zh-TW" sz="1900" dirty="0">
                <a:solidFill>
                  <a:schemeClr val="bg1">
                    <a:lumMod val="75000"/>
                  </a:schemeClr>
                </a:solidFill>
              </a:rPr>
              <a:t>1-3.</a:t>
            </a:r>
            <a:r>
              <a:rPr lang="zh-TW" altLang="en-US" sz="1900" dirty="0">
                <a:solidFill>
                  <a:schemeClr val="bg1">
                    <a:lumMod val="75000"/>
                  </a:schemeClr>
                </a:solidFill>
              </a:rPr>
              <a:t>令教師印象深刻的學生案例分享</a:t>
            </a:r>
          </a:p>
        </p:txBody>
      </p:sp>
      <p:sp>
        <p:nvSpPr>
          <p:cNvPr id="4" name="標題 1">
            <a:extLst>
              <a:ext uri="{FF2B5EF4-FFF2-40B4-BE49-F238E27FC236}">
                <a16:creationId xmlns:a16="http://schemas.microsoft.com/office/drawing/2014/main" id="{3C086A2F-94E8-6707-6A3B-4AD68E566939}"/>
              </a:ext>
            </a:extLst>
          </p:cNvPr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 rtl="0" eaLnBrk="1" latinLnBrk="0" hangingPunct="1">
              <a:spcBef>
                <a:spcPct val="0"/>
              </a:spcBef>
              <a:buNone/>
              <a:defRPr kumimoji="0" sz="2800" b="1" kern="1200" cap="small" baseline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j-cs"/>
              </a:defRPr>
            </a:lvl1pPr>
          </a:lstStyle>
          <a:p>
            <a:r>
              <a:rPr lang="zh-TW" altLang="en-US" sz="2800" b="1" dirty="0"/>
              <a:t>教學現場花絮</a:t>
            </a:r>
          </a:p>
        </p:txBody>
      </p:sp>
      <p:sp>
        <p:nvSpPr>
          <p:cNvPr id="5" name="內容版面配置區 2">
            <a:extLst>
              <a:ext uri="{FF2B5EF4-FFF2-40B4-BE49-F238E27FC236}">
                <a16:creationId xmlns:a16="http://schemas.microsoft.com/office/drawing/2014/main" id="{36101E98-8B9D-BA98-90DA-A6A8838EBD3E}"/>
              </a:ext>
            </a:extLst>
          </p:cNvPr>
          <p:cNvSpPr txBox="1">
            <a:spLocks/>
          </p:cNvSpPr>
          <p:nvPr/>
        </p:nvSpPr>
        <p:spPr>
          <a:xfrm>
            <a:off x="2730822" y="5229200"/>
            <a:ext cx="5955978" cy="421357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4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zh-TW" altLang="en-US" sz="1800" b="1" dirty="0">
                <a:solidFill>
                  <a:schemeClr val="accent1"/>
                </a:solidFill>
              </a:rPr>
              <a:t>期末報告鼓勵教師自由分享學期成果，內容僅供教師參考</a:t>
            </a:r>
          </a:p>
        </p:txBody>
      </p:sp>
    </p:spTree>
    <p:extLst>
      <p:ext uri="{BB962C8B-B14F-4D97-AF65-F5344CB8AC3E}">
        <p14:creationId xmlns:p14="http://schemas.microsoft.com/office/powerpoint/2010/main" val="6805469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C15F268-30E2-421A-87C0-754203F7C632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 rtl="0" eaLnBrk="1" latinLnBrk="0" hangingPunct="1">
              <a:spcBef>
                <a:spcPct val="0"/>
              </a:spcBef>
              <a:buNone/>
              <a:defRPr kumimoji="0" sz="2800" b="1" kern="1200" cap="small" baseline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j-cs"/>
              </a:defRPr>
            </a:lvl1pPr>
          </a:lstStyle>
          <a:p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C312835-F91F-46FB-BE88-DFA77DD75013}"/>
              </a:ext>
            </a:extLst>
          </p:cNvPr>
          <p:cNvSpPr txBox="1">
            <a:spLocks/>
          </p:cNvSpPr>
          <p:nvPr/>
        </p:nvSpPr>
        <p:spPr>
          <a:xfrm>
            <a:off x="457200" y="1556792"/>
            <a:ext cx="8229600" cy="4566808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4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760" lvl="1" indent="0">
              <a:buNone/>
            </a:pPr>
            <a:r>
              <a:rPr lang="en-US" altLang="zh-TW" sz="1900" dirty="0">
                <a:solidFill>
                  <a:schemeClr val="bg1">
                    <a:lumMod val="75000"/>
                  </a:schemeClr>
                </a:solidFill>
              </a:rPr>
              <a:t>1-1.</a:t>
            </a:r>
            <a:r>
              <a:rPr lang="zh-TW" altLang="en-US" sz="1900" dirty="0">
                <a:solidFill>
                  <a:schemeClr val="bg1">
                    <a:lumMod val="75000"/>
                  </a:schemeClr>
                </a:solidFill>
              </a:rPr>
              <a:t>學生作品分享</a:t>
            </a:r>
            <a:endParaRPr lang="en-US" altLang="zh-TW" sz="1900" dirty="0">
              <a:solidFill>
                <a:schemeClr val="bg1">
                  <a:lumMod val="75000"/>
                </a:schemeClr>
              </a:solidFill>
            </a:endParaRPr>
          </a:p>
          <a:p>
            <a:pPr marL="365760" lvl="1" indent="0">
              <a:buNone/>
            </a:pPr>
            <a:r>
              <a:rPr lang="en-US" altLang="zh-TW" sz="1900" dirty="0">
                <a:solidFill>
                  <a:schemeClr val="bg1">
                    <a:lumMod val="75000"/>
                  </a:schemeClr>
                </a:solidFill>
              </a:rPr>
              <a:t>1-2.</a:t>
            </a:r>
            <a:r>
              <a:rPr lang="zh-TW" altLang="en-US" sz="1900" dirty="0">
                <a:solidFill>
                  <a:schemeClr val="bg1">
                    <a:lumMod val="75000"/>
                  </a:schemeClr>
                </a:solidFill>
              </a:rPr>
              <a:t>照片與影像</a:t>
            </a:r>
            <a:endParaRPr lang="zh-TW" altLang="en-US" sz="19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標題 1">
            <a:extLst>
              <a:ext uri="{FF2B5EF4-FFF2-40B4-BE49-F238E27FC236}">
                <a16:creationId xmlns:a16="http://schemas.microsoft.com/office/drawing/2014/main" id="{3C086A2F-94E8-6707-6A3B-4AD68E566939}"/>
              </a:ext>
            </a:extLst>
          </p:cNvPr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 rtl="0" eaLnBrk="1" latinLnBrk="0" hangingPunct="1">
              <a:spcBef>
                <a:spcPct val="0"/>
              </a:spcBef>
              <a:buNone/>
              <a:defRPr kumimoji="0" sz="2800" b="1" kern="1200" cap="small" baseline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j-cs"/>
              </a:defRPr>
            </a:lvl1pPr>
          </a:lstStyle>
          <a:p>
            <a:r>
              <a:rPr lang="zh-TW" altLang="en-US" sz="2800" b="1" dirty="0"/>
              <a:t>學生反饋（照片、影像、或文字）</a:t>
            </a:r>
            <a:endParaRPr lang="en-US" altLang="zh-TW" sz="2800" b="1" dirty="0"/>
          </a:p>
        </p:txBody>
      </p:sp>
      <p:sp>
        <p:nvSpPr>
          <p:cNvPr id="5" name="內容版面配置區 2">
            <a:extLst>
              <a:ext uri="{FF2B5EF4-FFF2-40B4-BE49-F238E27FC236}">
                <a16:creationId xmlns:a16="http://schemas.microsoft.com/office/drawing/2014/main" id="{36101E98-8B9D-BA98-90DA-A6A8838EBD3E}"/>
              </a:ext>
            </a:extLst>
          </p:cNvPr>
          <p:cNvSpPr txBox="1">
            <a:spLocks/>
          </p:cNvSpPr>
          <p:nvPr/>
        </p:nvSpPr>
        <p:spPr>
          <a:xfrm>
            <a:off x="2730822" y="5229200"/>
            <a:ext cx="5955978" cy="421357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4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zh-TW" altLang="en-US" sz="1800" b="1" dirty="0">
                <a:solidFill>
                  <a:schemeClr val="accent1"/>
                </a:solidFill>
              </a:rPr>
              <a:t>期末報告鼓勵教師自由分享學期成果，內容僅供教師參考</a:t>
            </a:r>
          </a:p>
        </p:txBody>
      </p:sp>
    </p:spTree>
    <p:extLst>
      <p:ext uri="{BB962C8B-B14F-4D97-AF65-F5344CB8AC3E}">
        <p14:creationId xmlns:p14="http://schemas.microsoft.com/office/powerpoint/2010/main" val="1043941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>
            <a:extLst>
              <a:ext uri="{FF2B5EF4-FFF2-40B4-BE49-F238E27FC236}">
                <a16:creationId xmlns:a16="http://schemas.microsoft.com/office/drawing/2014/main" id="{5B8338EC-AE29-478B-BBFA-9FA90E358A11}"/>
              </a:ext>
            </a:extLst>
          </p:cNvPr>
          <p:cNvSpPr txBox="1">
            <a:spLocks/>
          </p:cNvSpPr>
          <p:nvPr/>
        </p:nvSpPr>
        <p:spPr>
          <a:xfrm>
            <a:off x="457199" y="274638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 rtl="0" eaLnBrk="1" latinLnBrk="0" hangingPunct="1">
              <a:spcBef>
                <a:spcPct val="0"/>
              </a:spcBef>
              <a:buNone/>
              <a:defRPr kumimoji="0" sz="2800" b="1" kern="1200" cap="small" baseline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j-cs"/>
              </a:defRPr>
            </a:lvl1pPr>
          </a:lstStyle>
          <a:p>
            <a:r>
              <a:rPr lang="zh-TW" altLang="en-US" dirty="0"/>
              <a:t>共備說明</a:t>
            </a:r>
          </a:p>
        </p:txBody>
      </p:sp>
      <p:sp>
        <p:nvSpPr>
          <p:cNvPr id="7" name="內容版面配置區 2">
            <a:extLst>
              <a:ext uri="{FF2B5EF4-FFF2-40B4-BE49-F238E27FC236}">
                <a16:creationId xmlns:a16="http://schemas.microsoft.com/office/drawing/2014/main" id="{32EA0055-D194-4821-97A0-A0D44A827D39}"/>
              </a:ext>
            </a:extLst>
          </p:cNvPr>
          <p:cNvSpPr txBox="1">
            <a:spLocks/>
          </p:cNvSpPr>
          <p:nvPr/>
        </p:nvSpPr>
        <p:spPr>
          <a:xfrm>
            <a:off x="1099839" y="1417638"/>
            <a:ext cx="6944319" cy="4741837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4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-792000">
              <a:buFont typeface="Wingdings"/>
              <a:buNone/>
            </a:pPr>
            <a:r>
              <a:rPr lang="en-US" altLang="zh-TW" b="1" dirty="0">
                <a:solidFill>
                  <a:schemeClr val="tx2"/>
                </a:solidFill>
              </a:rPr>
              <a:t>1.</a:t>
            </a:r>
            <a:r>
              <a:rPr lang="zh-TW" altLang="en-US" b="1" dirty="0">
                <a:solidFill>
                  <a:schemeClr val="tx2"/>
                </a:solidFill>
              </a:rPr>
              <a:t>申請教具第一年，教師須義務參與</a:t>
            </a:r>
            <a:r>
              <a:rPr lang="en-US" altLang="zh-TW" b="1" dirty="0">
                <a:solidFill>
                  <a:schemeClr val="tx2"/>
                </a:solidFill>
              </a:rPr>
              <a:t>8</a:t>
            </a:r>
            <a:r>
              <a:rPr lang="zh-TW" altLang="en-US" b="1" dirty="0">
                <a:solidFill>
                  <a:schemeClr val="tx2"/>
                </a:solidFill>
              </a:rPr>
              <a:t>次共備，共備主題可參考本投影片。</a:t>
            </a:r>
            <a:endParaRPr lang="en-US" altLang="zh-TW" b="1" dirty="0">
              <a:solidFill>
                <a:schemeClr val="tx2"/>
              </a:solidFill>
            </a:endParaRPr>
          </a:p>
          <a:p>
            <a:pPr marL="0" indent="-792000">
              <a:buNone/>
            </a:pPr>
            <a:r>
              <a:rPr lang="en-US" altLang="zh-TW" b="1" dirty="0">
                <a:solidFill>
                  <a:schemeClr val="tx2"/>
                </a:solidFill>
              </a:rPr>
              <a:t>2.</a:t>
            </a:r>
            <a:r>
              <a:rPr lang="zh-TW" altLang="en-US" b="1" dirty="0">
                <a:solidFill>
                  <a:schemeClr val="tx2"/>
                </a:solidFill>
              </a:rPr>
              <a:t>除研習大綱中的共備主題及少數必填項目外，教師可視需求調整或延伸，亦可自由調整投影片風格。</a:t>
            </a:r>
            <a:endParaRPr lang="en-US" altLang="zh-TW" b="1" dirty="0">
              <a:solidFill>
                <a:schemeClr val="tx2"/>
              </a:solidFill>
            </a:endParaRPr>
          </a:p>
          <a:p>
            <a:pPr marL="0" indent="-792000">
              <a:buNone/>
            </a:pPr>
            <a:r>
              <a:rPr lang="en-US" altLang="zh-TW" b="1" dirty="0">
                <a:solidFill>
                  <a:schemeClr val="tx2"/>
                </a:solidFill>
              </a:rPr>
              <a:t>3.</a:t>
            </a:r>
            <a:r>
              <a:rPr lang="zh-TW" altLang="en-US" b="1" dirty="0">
                <a:solidFill>
                  <a:schemeClr val="tx2"/>
                </a:solidFill>
              </a:rPr>
              <a:t>每次共備每位教師的分享時間，請參考當月的共備通知。</a:t>
            </a:r>
            <a:endParaRPr lang="en-US" altLang="zh-TW" b="1" dirty="0">
              <a:solidFill>
                <a:schemeClr val="tx2"/>
              </a:solidFill>
            </a:endParaRPr>
          </a:p>
          <a:p>
            <a:pPr marL="0" indent="-792000">
              <a:buNone/>
            </a:pPr>
            <a:r>
              <a:rPr lang="en-US" altLang="zh-TW" b="1" dirty="0">
                <a:solidFill>
                  <a:schemeClr val="tx2"/>
                </a:solidFill>
              </a:rPr>
              <a:t>4.</a:t>
            </a:r>
            <a:r>
              <a:rPr lang="zh-TW" altLang="en-US" b="1" dirty="0">
                <a:solidFill>
                  <a:schemeClr val="tx2"/>
                </a:solidFill>
              </a:rPr>
              <a:t>教師可跨區域參與共備，如有需求請洽各區助理。</a:t>
            </a:r>
            <a:endParaRPr lang="en-US" altLang="zh-TW" b="1" dirty="0">
              <a:solidFill>
                <a:schemeClr val="tx2"/>
              </a:solidFill>
            </a:endParaRPr>
          </a:p>
          <a:p>
            <a:pPr marL="0" indent="-792000">
              <a:buFont typeface="Wingdings"/>
              <a:buNone/>
            </a:pPr>
            <a:r>
              <a:rPr lang="en-US" altLang="zh-TW" b="1" dirty="0">
                <a:solidFill>
                  <a:schemeClr val="tx2"/>
                </a:solidFill>
              </a:rPr>
              <a:t>5.</a:t>
            </a:r>
            <a:r>
              <a:rPr lang="zh-TW" altLang="en-US" b="1" dirty="0">
                <a:solidFill>
                  <a:schemeClr val="tx2"/>
                </a:solidFill>
              </a:rPr>
              <a:t>投影片可做為每學期末的教學成果上傳。</a:t>
            </a:r>
            <a:endParaRPr lang="en-US" altLang="zh-TW" b="1" dirty="0">
              <a:solidFill>
                <a:schemeClr val="tx2"/>
              </a:solidFill>
            </a:endParaRPr>
          </a:p>
          <a:p>
            <a:pPr marL="0" indent="-792000">
              <a:buFont typeface="Wingdings"/>
              <a:buNone/>
            </a:pPr>
            <a:r>
              <a:rPr lang="en-US" altLang="zh-TW" b="1" dirty="0">
                <a:solidFill>
                  <a:schemeClr val="tx2"/>
                </a:solidFill>
              </a:rPr>
              <a:t>6.</a:t>
            </a:r>
            <a:r>
              <a:rPr lang="zh-TW" altLang="en-US" b="1" dirty="0">
                <a:solidFill>
                  <a:schemeClr val="tx2"/>
                </a:solidFill>
              </a:rPr>
              <a:t>若有疑問請洽各區助理。</a:t>
            </a:r>
            <a:endParaRPr lang="en-US" altLang="zh-TW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6036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1">
            <a:extLst>
              <a:ext uri="{FF2B5EF4-FFF2-40B4-BE49-F238E27FC236}">
                <a16:creationId xmlns:a16="http://schemas.microsoft.com/office/drawing/2014/main" id="{CB2768F4-4994-441B-9BC0-7063658568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4734" y="1916832"/>
            <a:ext cx="6974532" cy="1894362"/>
          </a:xfrm>
        </p:spPr>
        <p:txBody>
          <a:bodyPr>
            <a:normAutofit fontScale="90000"/>
          </a:bodyPr>
          <a:lstStyle/>
          <a:p>
            <a:r>
              <a:rPr lang="zh-TW" altLang="en-US" sz="4000" dirty="0"/>
              <a:t>第一次共備</a:t>
            </a:r>
            <a:br>
              <a:rPr lang="en-US" altLang="zh-TW" sz="4000" dirty="0"/>
            </a:br>
            <a:r>
              <a:rPr lang="zh-TW" altLang="en-US" sz="4000" dirty="0"/>
              <a:t>講師分享與教具及教室建置回饋</a:t>
            </a:r>
            <a:endParaRPr lang="zh-TW" altLang="en-US" dirty="0"/>
          </a:p>
        </p:txBody>
      </p:sp>
      <p:sp>
        <p:nvSpPr>
          <p:cNvPr id="7" name="副標題 2">
            <a:extLst>
              <a:ext uri="{FF2B5EF4-FFF2-40B4-BE49-F238E27FC236}">
                <a16:creationId xmlns:a16="http://schemas.microsoft.com/office/drawing/2014/main" id="{4A02A00E-D801-4BE0-904F-BB6959408E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60032" y="4941168"/>
            <a:ext cx="4032448" cy="1368152"/>
          </a:xfrm>
        </p:spPr>
        <p:txBody>
          <a:bodyPr>
            <a:normAutofit lnSpcReduction="10000"/>
          </a:bodyPr>
          <a:lstStyle/>
          <a:p>
            <a:r>
              <a:rPr lang="zh-TW" altLang="en-US" sz="2600" dirty="0"/>
              <a:t>報告學校：</a:t>
            </a:r>
            <a:r>
              <a:rPr lang="en-US" altLang="zh-TW" sz="2600" dirty="0"/>
              <a:t>OO</a:t>
            </a:r>
            <a:r>
              <a:rPr lang="zh-TW" altLang="en-US" sz="2600" dirty="0"/>
              <a:t>學校</a:t>
            </a:r>
            <a:endParaRPr lang="en-US" altLang="zh-TW" sz="2600" dirty="0"/>
          </a:p>
          <a:p>
            <a:r>
              <a:rPr lang="zh-TW" altLang="en-US" sz="2600" dirty="0"/>
              <a:t>報告者</a:t>
            </a:r>
            <a:r>
              <a:rPr lang="en-US" altLang="zh-TW" sz="2600" dirty="0"/>
              <a:t>:OOO</a:t>
            </a:r>
            <a:r>
              <a:rPr lang="zh-TW" altLang="en-US" sz="2600" dirty="0"/>
              <a:t>老師</a:t>
            </a:r>
            <a:endParaRPr lang="en-US" altLang="zh-TW" sz="2600" dirty="0"/>
          </a:p>
          <a:p>
            <a:r>
              <a:rPr lang="zh-TW" altLang="en-US" sz="2600" dirty="0"/>
              <a:t>報告日期</a:t>
            </a:r>
            <a:r>
              <a:rPr lang="en-US" altLang="zh-TW" sz="2600" dirty="0"/>
              <a:t>:2024/09/XX</a:t>
            </a:r>
            <a:endParaRPr lang="zh-TW" altLang="en-US" sz="2600" dirty="0"/>
          </a:p>
        </p:txBody>
      </p:sp>
    </p:spTree>
    <p:extLst>
      <p:ext uri="{BB962C8B-B14F-4D97-AF65-F5344CB8AC3E}">
        <p14:creationId xmlns:p14="http://schemas.microsoft.com/office/powerpoint/2010/main" val="3526282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>
            <a:extLst>
              <a:ext uri="{FF2B5EF4-FFF2-40B4-BE49-F238E27FC236}">
                <a16:creationId xmlns:a16="http://schemas.microsoft.com/office/drawing/2014/main" id="{5B8338EC-AE29-478B-BBFA-9FA90E358A11}"/>
              </a:ext>
            </a:extLst>
          </p:cNvPr>
          <p:cNvSpPr txBox="1">
            <a:spLocks/>
          </p:cNvSpPr>
          <p:nvPr/>
        </p:nvSpPr>
        <p:spPr>
          <a:xfrm>
            <a:off x="457199" y="274638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 rtl="0" eaLnBrk="1" latinLnBrk="0" hangingPunct="1">
              <a:spcBef>
                <a:spcPct val="0"/>
              </a:spcBef>
              <a:buNone/>
              <a:defRPr kumimoji="0" sz="2800" b="1" kern="1200" cap="small" baseline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j-cs"/>
              </a:defRPr>
            </a:lvl1pPr>
          </a:lstStyle>
          <a:p>
            <a:r>
              <a:rPr lang="zh-TW" altLang="en-US" dirty="0"/>
              <a:t>研習大綱</a:t>
            </a:r>
          </a:p>
        </p:txBody>
      </p:sp>
      <p:sp>
        <p:nvSpPr>
          <p:cNvPr id="7" name="內容版面配置區 2">
            <a:extLst>
              <a:ext uri="{FF2B5EF4-FFF2-40B4-BE49-F238E27FC236}">
                <a16:creationId xmlns:a16="http://schemas.microsoft.com/office/drawing/2014/main" id="{32EA0055-D194-4821-97A0-A0D44A827D39}"/>
              </a:ext>
            </a:extLst>
          </p:cNvPr>
          <p:cNvSpPr txBox="1">
            <a:spLocks/>
          </p:cNvSpPr>
          <p:nvPr/>
        </p:nvSpPr>
        <p:spPr>
          <a:xfrm>
            <a:off x="1099839" y="1417638"/>
            <a:ext cx="6944319" cy="4741837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4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altLang="zh-TW" sz="2600" b="1" dirty="0">
                <a:solidFill>
                  <a:schemeClr val="tx2"/>
                </a:solidFill>
              </a:rPr>
              <a:t>1.</a:t>
            </a:r>
            <a:r>
              <a:rPr lang="zh-TW" altLang="en-US" sz="2600" b="1" dirty="0">
                <a:solidFill>
                  <a:schemeClr val="tx2"/>
                </a:solidFill>
              </a:rPr>
              <a:t>教師自我介紹</a:t>
            </a:r>
            <a:endParaRPr lang="en-US" altLang="zh-TW" sz="2600" b="1" dirty="0">
              <a:solidFill>
                <a:schemeClr val="tx2"/>
              </a:solidFill>
            </a:endParaRPr>
          </a:p>
          <a:p>
            <a:pPr marL="365760" lvl="1" indent="0">
              <a:buNone/>
            </a:pPr>
            <a:r>
              <a:rPr lang="en-US" altLang="zh-TW" dirty="0"/>
              <a:t>1-1.</a:t>
            </a:r>
            <a:r>
              <a:rPr lang="zh-TW" altLang="en-US" dirty="0"/>
              <a:t>教師姓名與經歷簡介</a:t>
            </a:r>
            <a:endParaRPr lang="en-US" altLang="zh-TW" dirty="0"/>
          </a:p>
          <a:p>
            <a:pPr marL="365760" lvl="1" indent="0">
              <a:buNone/>
            </a:pPr>
            <a:r>
              <a:rPr lang="en-US" altLang="zh-TW" dirty="0"/>
              <a:t>1-2.</a:t>
            </a:r>
            <a:r>
              <a:rPr lang="zh-TW" altLang="en-US" dirty="0"/>
              <a:t>加入計畫的需求</a:t>
            </a:r>
            <a:endParaRPr lang="en-US" altLang="zh-TW" dirty="0"/>
          </a:p>
          <a:p>
            <a:pPr marL="0" indent="0">
              <a:buFont typeface="Wingdings"/>
              <a:buNone/>
            </a:pPr>
            <a:r>
              <a:rPr lang="en-US" altLang="zh-TW" sz="2600" b="1" dirty="0">
                <a:solidFill>
                  <a:schemeClr val="tx2"/>
                </a:solidFill>
              </a:rPr>
              <a:t>2.</a:t>
            </a:r>
            <a:r>
              <a:rPr lang="zh-TW" altLang="en-US" sz="2600" b="1" dirty="0">
                <a:solidFill>
                  <a:schemeClr val="tx2"/>
                </a:solidFill>
              </a:rPr>
              <a:t> 教具及教室建置</a:t>
            </a:r>
            <a:r>
              <a:rPr lang="zh-TW" altLang="en-US" sz="1600" b="1" dirty="0">
                <a:solidFill>
                  <a:schemeClr val="accent1"/>
                </a:solidFill>
              </a:rPr>
              <a:t>（此為教具申請提供之表格）</a:t>
            </a:r>
            <a:endParaRPr lang="en-US" altLang="zh-TW" sz="2600" b="1" dirty="0">
              <a:solidFill>
                <a:schemeClr val="accent1"/>
              </a:solidFill>
            </a:endParaRPr>
          </a:p>
          <a:p>
            <a:pPr marL="365760" lvl="1" indent="0">
              <a:buNone/>
            </a:pPr>
            <a:r>
              <a:rPr lang="en-US" altLang="zh-TW" dirty="0"/>
              <a:t>2-1.</a:t>
            </a:r>
            <a:r>
              <a:rPr lang="zh-TW" altLang="en-US" dirty="0"/>
              <a:t>教室建置問題回饋</a:t>
            </a:r>
            <a:endParaRPr lang="en-US" altLang="zh-TW" sz="1400" dirty="0">
              <a:solidFill>
                <a:schemeClr val="accent1"/>
              </a:solidFill>
            </a:endParaRPr>
          </a:p>
          <a:p>
            <a:pPr marL="365760" lvl="1" indent="0">
              <a:buNone/>
            </a:pPr>
            <a:r>
              <a:rPr lang="en-US" altLang="zh-TW" dirty="0"/>
              <a:t>2-2.</a:t>
            </a:r>
            <a:r>
              <a:rPr lang="zh-TW" altLang="en-US" dirty="0"/>
              <a:t>教具測試問題回饋</a:t>
            </a:r>
            <a:endParaRPr lang="en-US" altLang="zh-TW" dirty="0"/>
          </a:p>
          <a:p>
            <a:pPr marL="365760" lvl="1" indent="0">
              <a:buNone/>
            </a:pPr>
            <a:r>
              <a:rPr lang="en-US" altLang="zh-TW" sz="2000" dirty="0"/>
              <a:t>2-3.</a:t>
            </a:r>
            <a:r>
              <a:rPr lang="zh-TW" altLang="en-US" sz="2000" dirty="0"/>
              <a:t>其他問題回饋</a:t>
            </a:r>
            <a:endParaRPr lang="en-US" altLang="zh-TW" sz="2000" dirty="0"/>
          </a:p>
          <a:p>
            <a:pPr marL="365760" lvl="1" indent="0">
              <a:buNone/>
            </a:pP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198060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C15F268-30E2-421A-87C0-754203F7C632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 rtl="0" eaLnBrk="1" latinLnBrk="0" hangingPunct="1">
              <a:spcBef>
                <a:spcPct val="0"/>
              </a:spcBef>
              <a:buNone/>
              <a:defRPr kumimoji="0" sz="2800" b="1" kern="1200" cap="small" baseline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j-cs"/>
              </a:defRPr>
            </a:lvl1pPr>
          </a:lstStyle>
          <a:p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C312835-F91F-46FB-BE88-DFA77DD75013}"/>
              </a:ext>
            </a:extLst>
          </p:cNvPr>
          <p:cNvSpPr txBox="1">
            <a:spLocks/>
          </p:cNvSpPr>
          <p:nvPr/>
        </p:nvSpPr>
        <p:spPr>
          <a:xfrm>
            <a:off x="457200" y="1556792"/>
            <a:ext cx="8229600" cy="4566808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4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760" lvl="1" indent="0">
              <a:buNone/>
            </a:pPr>
            <a:r>
              <a:rPr lang="en-US" altLang="zh-TW" sz="1800" dirty="0"/>
              <a:t>1-1.</a:t>
            </a:r>
            <a:r>
              <a:rPr lang="zh-TW" altLang="en-US" sz="1900" dirty="0"/>
              <a:t>教師姓名與經歷簡介</a:t>
            </a:r>
            <a:r>
              <a:rPr lang="zh-TW" altLang="en-US" sz="1900" dirty="0">
                <a:solidFill>
                  <a:schemeClr val="accent1"/>
                </a:solidFill>
              </a:rPr>
              <a:t>（必填）</a:t>
            </a:r>
            <a:endParaRPr lang="en-US" altLang="zh-TW" sz="1900" dirty="0">
              <a:solidFill>
                <a:schemeClr val="accent1"/>
              </a:solidFill>
            </a:endParaRPr>
          </a:p>
          <a:p>
            <a:pPr marL="868680" lvl="2" indent="-228600">
              <a:buFont typeface="+mj-lt"/>
              <a:buAutoNum type="arabicParenR"/>
            </a:pPr>
            <a:r>
              <a:rPr lang="zh-TW" altLang="en-US" sz="1800" dirty="0"/>
              <a:t>教師自身背景（教授學科）</a:t>
            </a:r>
            <a:endParaRPr lang="en-US" altLang="zh-TW" sz="1800" dirty="0"/>
          </a:p>
          <a:p>
            <a:pPr marL="365760" lvl="1" indent="0">
              <a:buNone/>
            </a:pPr>
            <a:endParaRPr lang="en-US" altLang="zh-TW" sz="1900" dirty="0"/>
          </a:p>
          <a:p>
            <a:pPr marL="365760" lvl="1" indent="0">
              <a:buNone/>
            </a:pPr>
            <a:r>
              <a:rPr lang="en-US" altLang="zh-TW" sz="1800" dirty="0"/>
              <a:t>1-2.</a:t>
            </a:r>
            <a:r>
              <a:rPr lang="zh-TW" altLang="en-US" sz="1800" dirty="0"/>
              <a:t>加入計畫的需求（可選填）</a:t>
            </a:r>
            <a:endParaRPr lang="en-US" altLang="zh-TW" sz="1800" dirty="0"/>
          </a:p>
          <a:p>
            <a:pPr marL="868680" lvl="2" indent="-228600">
              <a:buFont typeface="+mj-lt"/>
              <a:buAutoNum type="arabicParenR"/>
            </a:pPr>
            <a:r>
              <a:rPr lang="zh-TW" altLang="en-US" sz="1800" dirty="0">
                <a:solidFill>
                  <a:schemeClr val="bg1">
                    <a:lumMod val="75000"/>
                  </a:schemeClr>
                </a:solidFill>
              </a:rPr>
              <a:t>希望計畫提供的增能課程</a:t>
            </a:r>
            <a:endParaRPr lang="en-US" altLang="zh-TW" sz="1800" dirty="0">
              <a:solidFill>
                <a:schemeClr val="bg1">
                  <a:lumMod val="75000"/>
                </a:schemeClr>
              </a:solidFill>
            </a:endParaRPr>
          </a:p>
          <a:p>
            <a:pPr marL="868680" lvl="2" indent="-228600">
              <a:buFont typeface="+mj-lt"/>
              <a:buAutoNum type="arabicParenR"/>
            </a:pPr>
            <a:r>
              <a:rPr lang="zh-TW" altLang="en-US" sz="1800" dirty="0">
                <a:solidFill>
                  <a:schemeClr val="bg1">
                    <a:lumMod val="75000"/>
                  </a:schemeClr>
                </a:solidFill>
              </a:rPr>
              <a:t>希望計畫提供的資源</a:t>
            </a:r>
            <a:endParaRPr lang="en-US" altLang="zh-TW" sz="1800" dirty="0">
              <a:solidFill>
                <a:schemeClr val="bg1">
                  <a:lumMod val="75000"/>
                </a:schemeClr>
              </a:solidFill>
            </a:endParaRPr>
          </a:p>
          <a:p>
            <a:pPr marL="640080" lvl="2" indent="0">
              <a:buNone/>
            </a:pPr>
            <a:endParaRPr lang="en-US" altLang="zh-TW" sz="1800" dirty="0">
              <a:solidFill>
                <a:schemeClr val="bg1">
                  <a:lumMod val="75000"/>
                </a:schemeClr>
              </a:solidFill>
            </a:endParaRPr>
          </a:p>
          <a:p>
            <a:pPr marL="365760" lvl="1" indent="0">
              <a:buNone/>
            </a:pPr>
            <a:r>
              <a:rPr lang="en-US" altLang="zh-TW" sz="1900" dirty="0"/>
              <a:t>2-1.</a:t>
            </a:r>
            <a:r>
              <a:rPr lang="zh-TW" altLang="en-US" sz="1900" dirty="0"/>
              <a:t>教室建置問題回饋（可選填）</a:t>
            </a:r>
            <a:endParaRPr lang="en-US" altLang="zh-TW" sz="1900" dirty="0"/>
          </a:p>
          <a:p>
            <a:pPr marL="640080" lvl="2" indent="0">
              <a:buNone/>
            </a:pPr>
            <a:endParaRPr lang="en-US" altLang="zh-TW" sz="1900" dirty="0"/>
          </a:p>
          <a:p>
            <a:pPr marL="365760" lvl="1" indent="0">
              <a:buNone/>
            </a:pPr>
            <a:r>
              <a:rPr lang="en-US" altLang="zh-TW" sz="1900" dirty="0"/>
              <a:t>2-2.</a:t>
            </a:r>
            <a:r>
              <a:rPr lang="zh-TW" altLang="en-US" sz="1900" dirty="0"/>
              <a:t>教具測試問題回饋</a:t>
            </a:r>
            <a:r>
              <a:rPr lang="zh-TW" altLang="en-US" sz="1800" dirty="0"/>
              <a:t>（可選填）</a:t>
            </a:r>
            <a:endParaRPr lang="en-US" altLang="zh-TW" sz="1800" dirty="0"/>
          </a:p>
          <a:p>
            <a:pPr marL="365760" lvl="1" indent="0">
              <a:buNone/>
            </a:pPr>
            <a:endParaRPr lang="en-US" altLang="zh-TW" sz="1800" dirty="0">
              <a:solidFill>
                <a:schemeClr val="bg1">
                  <a:lumMod val="75000"/>
                </a:schemeClr>
              </a:solidFill>
            </a:endParaRPr>
          </a:p>
          <a:p>
            <a:pPr marL="365760" lvl="1" indent="0">
              <a:buNone/>
            </a:pPr>
            <a:r>
              <a:rPr lang="en-US" altLang="zh-TW" sz="1800" dirty="0"/>
              <a:t>2-3.</a:t>
            </a:r>
            <a:r>
              <a:rPr lang="zh-TW" altLang="en-US" sz="1800" dirty="0"/>
              <a:t>其他問題回饋（可選填）</a:t>
            </a:r>
            <a:endParaRPr lang="en-US" altLang="zh-TW" sz="1800" dirty="0"/>
          </a:p>
          <a:p>
            <a:pPr marL="365760" lvl="1" indent="0">
              <a:buNone/>
            </a:pPr>
            <a:endParaRPr lang="en-US" altLang="zh-TW" sz="18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標題 1">
            <a:extLst>
              <a:ext uri="{FF2B5EF4-FFF2-40B4-BE49-F238E27FC236}">
                <a16:creationId xmlns:a16="http://schemas.microsoft.com/office/drawing/2014/main" id="{3C086A2F-94E8-6707-6A3B-4AD68E566939}"/>
              </a:ext>
            </a:extLst>
          </p:cNvPr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 rtl="0" eaLnBrk="1" latinLnBrk="0" hangingPunct="1">
              <a:spcBef>
                <a:spcPct val="0"/>
              </a:spcBef>
              <a:buNone/>
              <a:defRPr kumimoji="0" sz="2800" b="1" kern="1200" cap="small" baseline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j-cs"/>
              </a:defRPr>
            </a:lvl1pPr>
          </a:lstStyle>
          <a:p>
            <a:r>
              <a:rPr lang="zh-TW" altLang="en-US" dirty="0"/>
              <a:t>教師自我介紹</a:t>
            </a:r>
          </a:p>
        </p:txBody>
      </p:sp>
    </p:spTree>
    <p:extLst>
      <p:ext uri="{BB962C8B-B14F-4D97-AF65-F5344CB8AC3E}">
        <p14:creationId xmlns:p14="http://schemas.microsoft.com/office/powerpoint/2010/main" val="2383483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1">
            <a:extLst>
              <a:ext uri="{FF2B5EF4-FFF2-40B4-BE49-F238E27FC236}">
                <a16:creationId xmlns:a16="http://schemas.microsoft.com/office/drawing/2014/main" id="{CB2768F4-4994-441B-9BC0-7063658568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4734" y="1916832"/>
            <a:ext cx="6974532" cy="1894362"/>
          </a:xfrm>
        </p:spPr>
        <p:txBody>
          <a:bodyPr>
            <a:normAutofit fontScale="90000"/>
          </a:bodyPr>
          <a:lstStyle/>
          <a:p>
            <a:r>
              <a:rPr lang="zh-TW" altLang="en-US" sz="4000" dirty="0"/>
              <a:t>第二次共備</a:t>
            </a:r>
            <a:br>
              <a:rPr lang="en-US" altLang="zh-TW" sz="4000" dirty="0"/>
            </a:br>
            <a:r>
              <a:rPr lang="zh-TW" altLang="en-US" sz="4000" dirty="0"/>
              <a:t>教師年會線上</a:t>
            </a:r>
            <a:br>
              <a:rPr lang="en-US" altLang="zh-TW" sz="4000" dirty="0"/>
            </a:br>
            <a:r>
              <a:rPr lang="zh-TW" altLang="en-US" sz="4000" dirty="0"/>
              <a:t>微課程教材複賽海報導覽</a:t>
            </a:r>
            <a:endParaRPr lang="zh-TW" altLang="en-US" dirty="0"/>
          </a:p>
        </p:txBody>
      </p:sp>
      <p:sp>
        <p:nvSpPr>
          <p:cNvPr id="7" name="副標題 2">
            <a:extLst>
              <a:ext uri="{FF2B5EF4-FFF2-40B4-BE49-F238E27FC236}">
                <a16:creationId xmlns:a16="http://schemas.microsoft.com/office/drawing/2014/main" id="{4A02A00E-D801-4BE0-904F-BB6959408E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60032" y="4941168"/>
            <a:ext cx="4032448" cy="1368152"/>
          </a:xfrm>
        </p:spPr>
        <p:txBody>
          <a:bodyPr>
            <a:normAutofit lnSpcReduction="10000"/>
          </a:bodyPr>
          <a:lstStyle/>
          <a:p>
            <a:r>
              <a:rPr lang="zh-TW" altLang="en-US" sz="2600" dirty="0"/>
              <a:t>報告學校：</a:t>
            </a:r>
            <a:r>
              <a:rPr lang="en-US" altLang="zh-TW" sz="2600" dirty="0"/>
              <a:t>OO</a:t>
            </a:r>
            <a:r>
              <a:rPr lang="zh-TW" altLang="en-US" sz="2600" dirty="0"/>
              <a:t>學校</a:t>
            </a:r>
            <a:endParaRPr lang="en-US" altLang="zh-TW" sz="2600" dirty="0"/>
          </a:p>
          <a:p>
            <a:r>
              <a:rPr lang="zh-TW" altLang="en-US" sz="2600" dirty="0"/>
              <a:t>報告者</a:t>
            </a:r>
            <a:r>
              <a:rPr lang="en-US" altLang="zh-TW" sz="2600" dirty="0"/>
              <a:t>:OOO</a:t>
            </a:r>
            <a:r>
              <a:rPr lang="zh-TW" altLang="en-US" sz="2600" dirty="0"/>
              <a:t>老師</a:t>
            </a:r>
            <a:endParaRPr lang="en-US" altLang="zh-TW" sz="2600" dirty="0"/>
          </a:p>
          <a:p>
            <a:r>
              <a:rPr lang="zh-TW" altLang="en-US" sz="2600" dirty="0"/>
              <a:t>報告日期</a:t>
            </a:r>
            <a:r>
              <a:rPr lang="en-US" altLang="zh-TW" sz="2600" dirty="0"/>
              <a:t>:2024/10/04</a:t>
            </a:r>
            <a:endParaRPr lang="zh-TW" altLang="en-US" sz="2600" dirty="0"/>
          </a:p>
        </p:txBody>
      </p:sp>
    </p:spTree>
    <p:extLst>
      <p:ext uri="{BB962C8B-B14F-4D97-AF65-F5344CB8AC3E}">
        <p14:creationId xmlns:p14="http://schemas.microsoft.com/office/powerpoint/2010/main" val="26448222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1">
            <a:extLst>
              <a:ext uri="{FF2B5EF4-FFF2-40B4-BE49-F238E27FC236}">
                <a16:creationId xmlns:a16="http://schemas.microsoft.com/office/drawing/2014/main" id="{CB2768F4-4994-441B-9BC0-7063658568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4734" y="1916832"/>
            <a:ext cx="6974532" cy="1894362"/>
          </a:xfrm>
        </p:spPr>
        <p:txBody>
          <a:bodyPr>
            <a:normAutofit/>
          </a:bodyPr>
          <a:lstStyle/>
          <a:p>
            <a:r>
              <a:rPr lang="zh-TW" altLang="en-US" sz="4000" dirty="0"/>
              <a:t>第三次共備</a:t>
            </a:r>
            <a:br>
              <a:rPr lang="en-US" altLang="zh-TW" sz="4000" dirty="0"/>
            </a:br>
            <a:r>
              <a:rPr lang="zh-TW" altLang="en-US" sz="4000" dirty="0"/>
              <a:t>講師分享與期中問題討論</a:t>
            </a:r>
            <a:endParaRPr lang="zh-TW" altLang="en-US" dirty="0"/>
          </a:p>
        </p:txBody>
      </p:sp>
      <p:sp>
        <p:nvSpPr>
          <p:cNvPr id="7" name="副標題 2">
            <a:extLst>
              <a:ext uri="{FF2B5EF4-FFF2-40B4-BE49-F238E27FC236}">
                <a16:creationId xmlns:a16="http://schemas.microsoft.com/office/drawing/2014/main" id="{4A02A00E-D801-4BE0-904F-BB6959408E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60032" y="4941168"/>
            <a:ext cx="4032448" cy="1368152"/>
          </a:xfrm>
        </p:spPr>
        <p:txBody>
          <a:bodyPr>
            <a:normAutofit lnSpcReduction="10000"/>
          </a:bodyPr>
          <a:lstStyle/>
          <a:p>
            <a:r>
              <a:rPr lang="zh-TW" altLang="en-US" sz="2600" dirty="0"/>
              <a:t>報告學校：</a:t>
            </a:r>
            <a:r>
              <a:rPr lang="en-US" altLang="zh-TW" sz="2600" dirty="0"/>
              <a:t>OO</a:t>
            </a:r>
            <a:r>
              <a:rPr lang="zh-TW" altLang="en-US" sz="2600" dirty="0"/>
              <a:t>學校</a:t>
            </a:r>
            <a:endParaRPr lang="en-US" altLang="zh-TW" sz="2600" dirty="0"/>
          </a:p>
          <a:p>
            <a:r>
              <a:rPr lang="zh-TW" altLang="en-US" sz="2600" dirty="0"/>
              <a:t>報告者</a:t>
            </a:r>
            <a:r>
              <a:rPr lang="en-US" altLang="zh-TW" sz="2600" dirty="0"/>
              <a:t>:OOO</a:t>
            </a:r>
            <a:r>
              <a:rPr lang="zh-TW" altLang="en-US" sz="2600" dirty="0"/>
              <a:t>老師</a:t>
            </a:r>
            <a:endParaRPr lang="en-US" altLang="zh-TW" sz="2600" dirty="0"/>
          </a:p>
          <a:p>
            <a:r>
              <a:rPr lang="zh-TW" altLang="en-US" sz="2600" dirty="0"/>
              <a:t>報告日期</a:t>
            </a:r>
            <a:r>
              <a:rPr lang="en-US" altLang="zh-TW" sz="2600" dirty="0"/>
              <a:t>:2024/11/XX</a:t>
            </a:r>
            <a:endParaRPr lang="zh-TW" altLang="en-US" sz="2600" dirty="0"/>
          </a:p>
        </p:txBody>
      </p:sp>
    </p:spTree>
    <p:extLst>
      <p:ext uri="{BB962C8B-B14F-4D97-AF65-F5344CB8AC3E}">
        <p14:creationId xmlns:p14="http://schemas.microsoft.com/office/powerpoint/2010/main" val="21771944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>
            <a:extLst>
              <a:ext uri="{FF2B5EF4-FFF2-40B4-BE49-F238E27FC236}">
                <a16:creationId xmlns:a16="http://schemas.microsoft.com/office/drawing/2014/main" id="{5B8338EC-AE29-478B-BBFA-9FA90E358A11}"/>
              </a:ext>
            </a:extLst>
          </p:cNvPr>
          <p:cNvSpPr txBox="1">
            <a:spLocks/>
          </p:cNvSpPr>
          <p:nvPr/>
        </p:nvSpPr>
        <p:spPr>
          <a:xfrm>
            <a:off x="457199" y="274638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 rtl="0" eaLnBrk="1" latinLnBrk="0" hangingPunct="1">
              <a:spcBef>
                <a:spcPct val="0"/>
              </a:spcBef>
              <a:buNone/>
              <a:defRPr kumimoji="0" sz="2800" b="1" kern="1200" cap="small" baseline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j-cs"/>
              </a:defRPr>
            </a:lvl1pPr>
          </a:lstStyle>
          <a:p>
            <a:r>
              <a:rPr lang="zh-TW" altLang="en-US" dirty="0"/>
              <a:t>研習大綱</a:t>
            </a:r>
          </a:p>
        </p:txBody>
      </p:sp>
      <p:sp>
        <p:nvSpPr>
          <p:cNvPr id="7" name="內容版面配置區 2">
            <a:extLst>
              <a:ext uri="{FF2B5EF4-FFF2-40B4-BE49-F238E27FC236}">
                <a16:creationId xmlns:a16="http://schemas.microsoft.com/office/drawing/2014/main" id="{32EA0055-D194-4821-97A0-A0D44A827D39}"/>
              </a:ext>
            </a:extLst>
          </p:cNvPr>
          <p:cNvSpPr txBox="1">
            <a:spLocks/>
          </p:cNvSpPr>
          <p:nvPr/>
        </p:nvSpPr>
        <p:spPr>
          <a:xfrm>
            <a:off x="1099839" y="1417638"/>
            <a:ext cx="6944319" cy="4741837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4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altLang="zh-TW" sz="2600" b="1" dirty="0">
                <a:solidFill>
                  <a:schemeClr val="tx2"/>
                </a:solidFill>
              </a:rPr>
              <a:t>1.</a:t>
            </a:r>
            <a:r>
              <a:rPr lang="zh-TW" altLang="en-US" sz="2600" b="1" dirty="0">
                <a:solidFill>
                  <a:schemeClr val="tx2"/>
                </a:solidFill>
              </a:rPr>
              <a:t>年會得獎教師分享</a:t>
            </a:r>
            <a:endParaRPr lang="en-US" altLang="zh-TW" sz="2600" b="1" dirty="0">
              <a:solidFill>
                <a:schemeClr val="tx2"/>
              </a:solidFill>
            </a:endParaRPr>
          </a:p>
          <a:p>
            <a:pPr marL="0" indent="0">
              <a:buFont typeface="Wingdings"/>
              <a:buNone/>
            </a:pPr>
            <a:r>
              <a:rPr lang="en-US" altLang="zh-TW" sz="2600" b="1" dirty="0">
                <a:solidFill>
                  <a:schemeClr val="tx2"/>
                </a:solidFill>
              </a:rPr>
              <a:t>2.</a:t>
            </a:r>
            <a:r>
              <a:rPr lang="zh-TW" altLang="en-US" sz="2600" b="1" dirty="0">
                <a:solidFill>
                  <a:schemeClr val="tx2"/>
                </a:solidFill>
              </a:rPr>
              <a:t>期中問題討論與講師回饋</a:t>
            </a:r>
          </a:p>
          <a:p>
            <a:pPr marL="365760" lvl="1" indent="0">
              <a:buNone/>
            </a:pPr>
            <a:r>
              <a:rPr lang="en-US" altLang="zh-TW" dirty="0"/>
              <a:t>2-1.</a:t>
            </a:r>
            <a:r>
              <a:rPr lang="zh-TW" altLang="en-US" dirty="0"/>
              <a:t>教學現況分享</a:t>
            </a:r>
            <a:endParaRPr lang="en-US" altLang="zh-TW" sz="1400" dirty="0">
              <a:solidFill>
                <a:schemeClr val="accent1"/>
              </a:solidFill>
            </a:endParaRPr>
          </a:p>
          <a:p>
            <a:pPr marL="365760" lvl="1" indent="0">
              <a:buNone/>
            </a:pPr>
            <a:r>
              <a:rPr lang="en-US" altLang="zh-TW" dirty="0"/>
              <a:t>2-2.</a:t>
            </a:r>
            <a:r>
              <a:rPr lang="zh-TW" altLang="en-US" dirty="0"/>
              <a:t>教材使用回饋</a:t>
            </a:r>
            <a:endParaRPr lang="en-US" altLang="zh-TW" dirty="0"/>
          </a:p>
          <a:p>
            <a:pPr marL="365760" lvl="1" indent="0">
              <a:buNone/>
            </a:pPr>
            <a:r>
              <a:rPr lang="en-US" altLang="zh-TW" dirty="0"/>
              <a:t>2-3.</a:t>
            </a:r>
            <a:r>
              <a:rPr lang="zh-TW" altLang="en-US" dirty="0"/>
              <a:t>教具完善程度回報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7007789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C15F268-30E2-421A-87C0-754203F7C632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 rtl="0" eaLnBrk="1" latinLnBrk="0" hangingPunct="1">
              <a:spcBef>
                <a:spcPct val="0"/>
              </a:spcBef>
              <a:buNone/>
              <a:defRPr kumimoji="0" sz="2800" b="1" kern="1200" cap="small" baseline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j-cs"/>
              </a:defRPr>
            </a:lvl1pPr>
          </a:lstStyle>
          <a:p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C312835-F91F-46FB-BE88-DFA77DD75013}"/>
              </a:ext>
            </a:extLst>
          </p:cNvPr>
          <p:cNvSpPr txBox="1">
            <a:spLocks/>
          </p:cNvSpPr>
          <p:nvPr/>
        </p:nvSpPr>
        <p:spPr>
          <a:xfrm>
            <a:off x="457200" y="1556792"/>
            <a:ext cx="8229600" cy="4566808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4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760" lvl="1" indent="0">
              <a:buNone/>
            </a:pPr>
            <a:r>
              <a:rPr lang="en-US" altLang="zh-TW" sz="1800" dirty="0"/>
              <a:t>2-1.</a:t>
            </a:r>
            <a:r>
              <a:rPr lang="zh-TW" altLang="en-US" sz="1800" dirty="0"/>
              <a:t>教學現況分享</a:t>
            </a:r>
            <a:r>
              <a:rPr lang="zh-TW" altLang="en-US" sz="1900" dirty="0">
                <a:solidFill>
                  <a:schemeClr val="accent1"/>
                </a:solidFill>
              </a:rPr>
              <a:t>（必填）</a:t>
            </a:r>
            <a:endParaRPr lang="en-US" altLang="zh-TW" sz="1900" dirty="0">
              <a:solidFill>
                <a:schemeClr val="accent1"/>
              </a:solidFill>
            </a:endParaRPr>
          </a:p>
          <a:p>
            <a:pPr marL="868680" lvl="2" indent="-228600">
              <a:buFont typeface="+mj-lt"/>
              <a:buAutoNum type="arabicParenR"/>
            </a:pPr>
            <a:r>
              <a:rPr lang="zh-TW" altLang="en-US" sz="1800" dirty="0"/>
              <a:t>當前授課進度</a:t>
            </a:r>
            <a:endParaRPr lang="en-US" altLang="zh-TW" sz="1800" dirty="0"/>
          </a:p>
          <a:p>
            <a:pPr marL="868680" lvl="2" indent="-228600">
              <a:buFont typeface="+mj-lt"/>
              <a:buAutoNum type="arabicParenR"/>
            </a:pPr>
            <a:r>
              <a:rPr lang="zh-TW" altLang="en-US" sz="1800" dirty="0"/>
              <a:t>當前授課方式分享</a:t>
            </a:r>
            <a:endParaRPr lang="en-US" altLang="zh-TW" sz="1800" dirty="0"/>
          </a:p>
          <a:p>
            <a:pPr marL="868680" lvl="2" indent="-228600">
              <a:buFont typeface="+mj-lt"/>
              <a:buAutoNum type="arabicParenR"/>
            </a:pPr>
            <a:r>
              <a:rPr lang="zh-TW" altLang="en-US" sz="1800" dirty="0"/>
              <a:t>常見授課問題與討論</a:t>
            </a:r>
            <a:endParaRPr lang="en-US" altLang="zh-TW" sz="1800" dirty="0"/>
          </a:p>
          <a:p>
            <a:pPr marL="868680" lvl="2" indent="-228600">
              <a:buFont typeface="+mj-lt"/>
              <a:buAutoNum type="arabicParenR"/>
            </a:pPr>
            <a:r>
              <a:rPr lang="zh-TW" altLang="en-US" sz="1800" dirty="0"/>
              <a:t>其他</a:t>
            </a:r>
            <a:endParaRPr lang="en-US" altLang="zh-TW" sz="1800" dirty="0"/>
          </a:p>
          <a:p>
            <a:pPr marL="365760" lvl="1" indent="0">
              <a:buNone/>
            </a:pPr>
            <a:endParaRPr lang="en-US" altLang="zh-TW" sz="1900" dirty="0"/>
          </a:p>
          <a:p>
            <a:pPr marL="365760" lvl="1" indent="0">
              <a:buNone/>
            </a:pPr>
            <a:r>
              <a:rPr lang="en-US" altLang="zh-TW" sz="1800" dirty="0"/>
              <a:t>2-2.</a:t>
            </a:r>
            <a:r>
              <a:rPr lang="zh-TW" altLang="en-US" sz="1800" dirty="0"/>
              <a:t>教材與授課交流（可選填）</a:t>
            </a:r>
            <a:endParaRPr lang="en-US" altLang="zh-TW" sz="1800" dirty="0"/>
          </a:p>
          <a:p>
            <a:pPr marL="868680" lvl="2" indent="-228600">
              <a:buFont typeface="+mj-lt"/>
              <a:buAutoNum type="arabicParenR"/>
            </a:pPr>
            <a:r>
              <a:rPr lang="zh-TW" altLang="en-US" sz="1800" dirty="0">
                <a:solidFill>
                  <a:schemeClr val="bg1">
                    <a:lumMod val="75000"/>
                  </a:schemeClr>
                </a:solidFill>
              </a:rPr>
              <a:t>目前引用教材</a:t>
            </a:r>
            <a:endParaRPr lang="en-US" altLang="zh-TW" sz="1800" dirty="0">
              <a:solidFill>
                <a:schemeClr val="bg1">
                  <a:lumMod val="75000"/>
                </a:schemeClr>
              </a:solidFill>
            </a:endParaRPr>
          </a:p>
          <a:p>
            <a:pPr marL="868680" lvl="2" indent="-228600">
              <a:buFont typeface="+mj-lt"/>
              <a:buAutoNum type="arabicParenR"/>
            </a:pPr>
            <a:r>
              <a:rPr lang="zh-TW" altLang="en-US" sz="1800" dirty="0">
                <a:solidFill>
                  <a:schemeClr val="bg1">
                    <a:lumMod val="75000"/>
                  </a:schemeClr>
                </a:solidFill>
              </a:rPr>
              <a:t>教材使用上的疑問</a:t>
            </a:r>
            <a:endParaRPr lang="en-US" altLang="zh-TW" sz="1800" dirty="0">
              <a:solidFill>
                <a:schemeClr val="bg1">
                  <a:lumMod val="75000"/>
                </a:schemeClr>
              </a:solidFill>
            </a:endParaRPr>
          </a:p>
          <a:p>
            <a:pPr marL="868680" lvl="2" indent="-228600">
              <a:buFont typeface="+mj-lt"/>
              <a:buAutoNum type="arabicParenR"/>
            </a:pPr>
            <a:r>
              <a:rPr lang="zh-TW" altLang="en-US" sz="1800" dirty="0">
                <a:solidFill>
                  <a:schemeClr val="bg1">
                    <a:lumMod val="75000"/>
                  </a:schemeClr>
                </a:solidFill>
              </a:rPr>
              <a:t>改編的教材內容</a:t>
            </a:r>
            <a:endParaRPr lang="en-US" altLang="zh-TW" sz="1800" dirty="0">
              <a:solidFill>
                <a:schemeClr val="bg1">
                  <a:lumMod val="75000"/>
                </a:schemeClr>
              </a:solidFill>
            </a:endParaRPr>
          </a:p>
          <a:p>
            <a:pPr marL="868680" lvl="2" indent="-228600">
              <a:buFont typeface="+mj-lt"/>
              <a:buAutoNum type="arabicParenR"/>
            </a:pPr>
            <a:r>
              <a:rPr lang="zh-TW" altLang="en-US" sz="1800" dirty="0">
                <a:solidFill>
                  <a:schemeClr val="bg1">
                    <a:lumMod val="75000"/>
                  </a:schemeClr>
                </a:solidFill>
              </a:rPr>
              <a:t>教材中上課引導方式的調整</a:t>
            </a:r>
            <a:endParaRPr lang="en-US" altLang="zh-TW" sz="1800" dirty="0">
              <a:solidFill>
                <a:schemeClr val="bg1">
                  <a:lumMod val="75000"/>
                </a:schemeClr>
              </a:solidFill>
            </a:endParaRPr>
          </a:p>
          <a:p>
            <a:pPr marL="868680" lvl="2" indent="-228600">
              <a:buFont typeface="+mj-lt"/>
              <a:buAutoNum type="arabicParenR"/>
            </a:pPr>
            <a:r>
              <a:rPr lang="zh-TW" altLang="en-US" sz="1800" dirty="0">
                <a:solidFill>
                  <a:schemeClr val="bg1">
                    <a:lumMod val="75000"/>
                  </a:schemeClr>
                </a:solidFill>
              </a:rPr>
              <a:t>課堂輔助程式與平台分享</a:t>
            </a:r>
            <a:endParaRPr lang="en-US" altLang="zh-TW" sz="1800" dirty="0">
              <a:solidFill>
                <a:schemeClr val="bg1">
                  <a:lumMod val="75000"/>
                </a:schemeClr>
              </a:solidFill>
            </a:endParaRPr>
          </a:p>
          <a:p>
            <a:pPr marL="868680" lvl="2" indent="-228600">
              <a:buFont typeface="+mj-lt"/>
              <a:buAutoNum type="arabicParenR"/>
            </a:pPr>
            <a:r>
              <a:rPr lang="zh-TW" altLang="en-US" sz="1800" dirty="0">
                <a:solidFill>
                  <a:schemeClr val="bg1">
                    <a:lumMod val="75000"/>
                  </a:schemeClr>
                </a:solidFill>
              </a:rPr>
              <a:t>其他</a:t>
            </a:r>
            <a:endParaRPr lang="en-US" altLang="zh-TW" sz="18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標題 1">
            <a:extLst>
              <a:ext uri="{FF2B5EF4-FFF2-40B4-BE49-F238E27FC236}">
                <a16:creationId xmlns:a16="http://schemas.microsoft.com/office/drawing/2014/main" id="{3C086A2F-94E8-6707-6A3B-4AD68E566939}"/>
              </a:ext>
            </a:extLst>
          </p:cNvPr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 rtl="0" eaLnBrk="1" latinLnBrk="0" hangingPunct="1">
              <a:spcBef>
                <a:spcPct val="0"/>
              </a:spcBef>
              <a:buNone/>
              <a:defRPr kumimoji="0" sz="2800" b="1" kern="1200" cap="small" baseline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j-cs"/>
              </a:defRPr>
            </a:lvl1pPr>
          </a:lstStyle>
          <a:p>
            <a:r>
              <a:rPr lang="zh-TW" altLang="en-US" dirty="0"/>
              <a:t>期中問題討論</a:t>
            </a:r>
          </a:p>
        </p:txBody>
      </p:sp>
    </p:spTree>
    <p:extLst>
      <p:ext uri="{BB962C8B-B14F-4D97-AF65-F5344CB8AC3E}">
        <p14:creationId xmlns:p14="http://schemas.microsoft.com/office/powerpoint/2010/main" val="24950672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壁窗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文件" ma:contentTypeID="0x010100DE9D4629F1F777449BCA3AE201E53E4E" ma:contentTypeVersion="9" ma:contentTypeDescription="建立新的文件。" ma:contentTypeScope="" ma:versionID="b4f86f7b14643c6e6e552b07242aca9f">
  <xsd:schema xmlns:xsd="http://www.w3.org/2001/XMLSchema" xmlns:xs="http://www.w3.org/2001/XMLSchema" xmlns:p="http://schemas.microsoft.com/office/2006/metadata/properties" xmlns:ns2="529ffef2-70f6-41cb-94b4-43c02b865782" targetNamespace="http://schemas.microsoft.com/office/2006/metadata/properties" ma:root="true" ma:fieldsID="125c627ad88811a99d0750f27b4b5048" ns2:_="">
    <xsd:import namespace="529ffef2-70f6-41cb-94b4-43c02b86578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9ffef2-70f6-41cb-94b4-43c02b86578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內容類型"/>
        <xsd:element ref="dc:title" minOccurs="0" maxOccurs="1" ma:index="4" ma:displayName="標題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F029199-FF81-443F-9B9D-D2DA257555A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DD46813-EC49-45DB-8819-12279CBC79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9ffef2-70f6-41cb-94b4-43c02b86578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5F336D8-E5D8-4717-8FF8-3CFE78E12043}">
  <ds:schemaRefs>
    <ds:schemaRef ds:uri="http://purl.org/dc/terms/"/>
    <ds:schemaRef ds:uri="http://purl.org/dc/dcmitype/"/>
    <ds:schemaRef ds:uri="http://schemas.microsoft.com/office/2006/documentManagement/types"/>
    <ds:schemaRef ds:uri="http://purl.org/dc/elements/1.1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529ffef2-70f6-41cb-94b4-43c02b865782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5843</TotalTime>
  <Words>714</Words>
  <Application>Microsoft Office PowerPoint</Application>
  <PresentationFormat>如螢幕大小 (4:3)</PresentationFormat>
  <Paragraphs>102</Paragraphs>
  <Slides>16</Slides>
  <Notes>5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1" baseType="lpstr">
      <vt:lpstr>微軟正黑體</vt:lpstr>
      <vt:lpstr>Calibri</vt:lpstr>
      <vt:lpstr>Wingdings</vt:lpstr>
      <vt:lpstr>Wingdings 2</vt:lpstr>
      <vt:lpstr>壁窗</vt:lpstr>
      <vt:lpstr>113學年度 自主共備討論與教學現況分享</vt:lpstr>
      <vt:lpstr>PowerPoint 簡報</vt:lpstr>
      <vt:lpstr>第一次共備 講師分享與教具及教室建置回饋</vt:lpstr>
      <vt:lpstr>PowerPoint 簡報</vt:lpstr>
      <vt:lpstr>PowerPoint 簡報</vt:lpstr>
      <vt:lpstr>第二次共備 教師年會線上 微課程教材複賽海報導覽</vt:lpstr>
      <vt:lpstr>第三次共備 講師分享與期中問題討論</vt:lpstr>
      <vt:lpstr>PowerPoint 簡報</vt:lpstr>
      <vt:lpstr>PowerPoint 簡報</vt:lpstr>
      <vt:lpstr>PowerPoint 簡報</vt:lpstr>
      <vt:lpstr>第四次共備 上學期期末報告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ryan</dc:creator>
  <cp:lastModifiedBy>許 庭誠</cp:lastModifiedBy>
  <cp:revision>313</cp:revision>
  <cp:lastPrinted>2019-09-26T17:20:02Z</cp:lastPrinted>
  <dcterms:created xsi:type="dcterms:W3CDTF">2019-09-08T02:03:55Z</dcterms:created>
  <dcterms:modified xsi:type="dcterms:W3CDTF">2024-08-06T04:16:11Z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0x010100DE9D4629F1F777449BCA3AE201E53E4E</vt:lpwstr>
  </property>
</Properties>
</file>